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4"/>
  </p:notesMasterIdLst>
  <p:sldIdLst>
    <p:sldId id="256" r:id="rId2"/>
    <p:sldId id="305" r:id="rId3"/>
    <p:sldId id="257" r:id="rId4"/>
    <p:sldId id="259" r:id="rId5"/>
    <p:sldId id="260" r:id="rId6"/>
    <p:sldId id="264" r:id="rId7"/>
    <p:sldId id="265" r:id="rId8"/>
    <p:sldId id="266" r:id="rId9"/>
    <p:sldId id="267" r:id="rId10"/>
    <p:sldId id="268" r:id="rId11"/>
    <p:sldId id="269" r:id="rId12"/>
    <p:sldId id="271" r:id="rId13"/>
    <p:sldId id="272" r:id="rId14"/>
    <p:sldId id="270" r:id="rId15"/>
    <p:sldId id="273" r:id="rId16"/>
    <p:sldId id="279" r:id="rId17"/>
    <p:sldId id="283" r:id="rId18"/>
    <p:sldId id="284" r:id="rId19"/>
    <p:sldId id="285" r:id="rId20"/>
    <p:sldId id="286" r:id="rId21"/>
    <p:sldId id="288" r:id="rId22"/>
    <p:sldId id="295" r:id="rId23"/>
    <p:sldId id="296" r:id="rId24"/>
    <p:sldId id="297" r:id="rId25"/>
    <p:sldId id="293" r:id="rId26"/>
    <p:sldId id="261" r:id="rId27"/>
    <p:sldId id="262" r:id="rId28"/>
    <p:sldId id="263" r:id="rId29"/>
    <p:sldId id="274" r:id="rId30"/>
    <p:sldId id="275" r:id="rId31"/>
    <p:sldId id="294" r:id="rId32"/>
    <p:sldId id="276" r:id="rId33"/>
    <p:sldId id="277" r:id="rId34"/>
    <p:sldId id="303" r:id="rId35"/>
    <p:sldId id="304" r:id="rId36"/>
    <p:sldId id="312" r:id="rId37"/>
    <p:sldId id="306" r:id="rId38"/>
    <p:sldId id="352" r:id="rId39"/>
    <p:sldId id="307" r:id="rId40"/>
    <p:sldId id="311" r:id="rId41"/>
    <p:sldId id="308" r:id="rId42"/>
    <p:sldId id="30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js Roobeek" initials="MR" lastIdx="1" clrIdx="0">
    <p:extLst>
      <p:ext uri="{19B8F6BF-5375-455C-9EA6-DF929625EA0E}">
        <p15:presenceInfo xmlns:p15="http://schemas.microsoft.com/office/powerpoint/2012/main" userId="87aa6d383d8b49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75806" autoAdjust="0"/>
  </p:normalViewPr>
  <p:slideViewPr>
    <p:cSldViewPr snapToGrid="0">
      <p:cViewPr varScale="1">
        <p:scale>
          <a:sx n="74" d="100"/>
          <a:sy n="74" d="100"/>
        </p:scale>
        <p:origin x="7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8E2CC-8857-4248-A65B-8AF3CED31A1E}" type="datetimeFigureOut">
              <a:rPr lang="en-US" smtClean="0"/>
              <a:t>11/26/2019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0C919-022B-4E89-AEBD-BDF3B7627879}" type="slidenum">
              <a:rPr lang="en-US" smtClean="0"/>
              <a:t>‹nr.›</a:t>
            </a:fld>
            <a:endParaRPr lang="en-US"/>
          </a:p>
        </p:txBody>
      </p:sp>
    </p:spTree>
    <p:extLst>
      <p:ext uri="{BB962C8B-B14F-4D97-AF65-F5344CB8AC3E}">
        <p14:creationId xmlns:p14="http://schemas.microsoft.com/office/powerpoint/2010/main" val="300840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sknature.org/strategy/water-vapor-harvest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sknature.org/strategy/water-vapor-harvest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sknature.org/strategy/flippers-provide-lift-reduce-dra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sknature.org/strategy/flippers-provide-lift-reduce-dra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l.wikipedia.org/wiki/Natuurlijmtoepassinge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asknature.org/strategy/sticky-proteins-serve-as-glu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l.wikipedia.org/wiki/Feromoon" TargetMode="External"/><Relationship Id="rId7" Type="http://schemas.openxmlformats.org/officeDocument/2006/relationships/hyperlink" Target="https://nl.wikipedia.org/wiki/Antenne_(insec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nl.wikipedia.org/wiki/Insecten" TargetMode="External"/><Relationship Id="rId5" Type="http://schemas.openxmlformats.org/officeDocument/2006/relationships/hyperlink" Target="https://nl.wikipedia.org/wiki/Gewone_wesp" TargetMode="External"/><Relationship Id="rId4" Type="http://schemas.openxmlformats.org/officeDocument/2006/relationships/hyperlink" Target="https://nl.wikipedia.org/wiki/Bije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l.wikipedia.org/wiki/Zwermintelligenti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l.wikipedia.org/wiki/Kompastermie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duurzamelifestyle.com/15-praktijkvoorbeelden-van-biomimicr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FBUpnG1G4yQ"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l.wikipedia.org/wiki/Knipvli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l.wikipedia.org/wiki/Reflex_(biologi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iMtXqTmfta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biomimicrynl.org/wat-is-biomimicry.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biomimicrynl.org/wat-is-biomimicry.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iomimicry.net/the-buzz/resources/designlens-lifes-principl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vescience.com/47307-how-geckos-stick-and-unstick-feet.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terface.com/EU/nl-NL/about/modulair-systeem/TacTiles-nl_N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knature.org/idea/mosquito-inspired-microneedl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FE80C919-022B-4E89-AEBD-BDF3B7627879}" type="slidenum">
              <a:rPr lang="en-US" smtClean="0"/>
              <a:t>1</a:t>
            </a:fld>
            <a:endParaRPr lang="en-US"/>
          </a:p>
        </p:txBody>
      </p:sp>
    </p:spTree>
    <p:extLst>
      <p:ext uri="{BB962C8B-B14F-4D97-AF65-F5344CB8AC3E}">
        <p14:creationId xmlns:p14="http://schemas.microsoft.com/office/powerpoint/2010/main" val="375529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Zwartlijven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familie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kevers</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Namibische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woestijn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leven</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droogste</a:t>
            </a:r>
            <a:r>
              <a:rPr lang="en-US" sz="1200" b="0" i="0" kern="1200" dirty="0">
                <a:solidFill>
                  <a:schemeClr val="tx1"/>
                </a:solidFill>
                <a:effectLst/>
                <a:latin typeface="+mn-lt"/>
                <a:ea typeface="+mn-ea"/>
                <a:cs typeface="+mn-cs"/>
              </a:rPr>
              <a:t> habitats van de </a:t>
            </a:r>
            <a:r>
              <a:rPr lang="en-US" sz="1200" b="0" i="0" kern="1200" dirty="0" err="1">
                <a:solidFill>
                  <a:schemeClr val="tx1"/>
                </a:solidFill>
                <a:effectLst/>
                <a:latin typeface="+mn-lt"/>
                <a:ea typeface="+mn-ea"/>
                <a:cs typeface="+mn-cs"/>
              </a:rPr>
              <a:t>wereld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sommige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keversoorten</a:t>
            </a:r>
            <a:r>
              <a:rPr lang="en-US" sz="1200" b="0" i="0" kern="1200" dirty="0">
                <a:solidFill>
                  <a:schemeClr val="tx1"/>
                </a:solidFill>
                <a:effectLst/>
                <a:latin typeface="+mn-lt"/>
                <a:ea typeface="+mn-ea"/>
                <a:cs typeface="+mn-cs"/>
              </a:rPr>
              <a:t> water </a:t>
            </a:r>
            <a:r>
              <a:rPr lang="en-US" sz="1200" b="0" i="0" kern="1200" dirty="0" err="1">
                <a:solidFill>
                  <a:schemeClr val="tx1"/>
                </a:solidFill>
                <a:effectLst/>
                <a:latin typeface="+mn-lt"/>
                <a:ea typeface="+mn-ea"/>
                <a:cs typeface="+mn-cs"/>
              </a:rPr>
              <a:t>verkrijgen</a:t>
            </a:r>
            <a:r>
              <a:rPr lang="en-US" sz="1200" b="0" i="0" kern="1200" dirty="0">
                <a:solidFill>
                  <a:schemeClr val="tx1"/>
                </a:solidFill>
                <a:effectLst/>
                <a:latin typeface="+mn-lt"/>
                <a:ea typeface="+mn-ea"/>
                <a:cs typeface="+mn-cs"/>
              </a:rPr>
              <a:t> door het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onttrekken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dauw</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mist van de </a:t>
            </a:r>
            <a:r>
              <a:rPr lang="en-US" sz="1200" b="0" i="0" kern="1200" dirty="0" err="1">
                <a:solidFill>
                  <a:schemeClr val="tx1"/>
                </a:solidFill>
                <a:effectLst/>
                <a:latin typeface="+mn-lt"/>
                <a:ea typeface="+mn-ea"/>
                <a:cs typeface="+mn-cs"/>
              </a:rPr>
              <a:t>oceaan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doen</a:t>
            </a:r>
            <a:r>
              <a:rPr lang="en-US" sz="1200" b="0" i="0" kern="1200" dirty="0">
                <a:solidFill>
                  <a:schemeClr val="tx1"/>
                </a:solidFill>
                <a:effectLst/>
                <a:latin typeface="+mn-lt"/>
                <a:ea typeface="+mn-ea"/>
                <a:cs typeface="+mn-cs"/>
              </a:rPr>
              <a:t> ze door </a:t>
            </a:r>
            <a:r>
              <a:rPr lang="en-US" sz="1200" b="0" i="0" kern="1200" dirty="0" err="1">
                <a:solidFill>
                  <a:schemeClr val="tx1"/>
                </a:solidFill>
                <a:effectLst/>
                <a:latin typeface="+mn-lt"/>
                <a:ea typeface="+mn-ea"/>
                <a:cs typeface="+mn-cs"/>
              </a:rPr>
              <a:t>gebruik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maken</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structuur</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hun</a:t>
            </a:r>
            <a:r>
              <a:rPr lang="en-US" sz="1200" b="0" i="0" kern="1200" dirty="0">
                <a:solidFill>
                  <a:schemeClr val="tx1"/>
                </a:solidFill>
                <a:effectLst/>
                <a:latin typeface="+mn-lt"/>
                <a:ea typeface="+mn-ea"/>
                <a:cs typeface="+mn-cs"/>
              </a:rPr>
              <a:t> eigen </a:t>
            </a:r>
            <a:r>
              <a:rPr lang="en-US" sz="1200" b="0" i="0" kern="1200" dirty="0" err="1">
                <a:solidFill>
                  <a:schemeClr val="tx1"/>
                </a:solidFill>
                <a:effectLst/>
                <a:latin typeface="+mn-lt"/>
                <a:ea typeface="+mn-ea"/>
                <a:cs typeface="+mn-cs"/>
              </a:rPr>
              <a:t>lichaam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Bulten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gleuven</a:t>
            </a:r>
            <a:r>
              <a:rPr lang="en-US" sz="1200" b="0" i="0" kern="1200" dirty="0">
                <a:solidFill>
                  <a:schemeClr val="tx1"/>
                </a:solidFill>
                <a:effectLst/>
                <a:latin typeface="+mn-lt"/>
                <a:ea typeface="+mn-ea"/>
                <a:cs typeface="+mn-cs"/>
              </a:rPr>
              <a:t> op micro-</a:t>
            </a:r>
            <a:r>
              <a:rPr lang="en-US" sz="1200" b="0" i="0" kern="1200" dirty="0" err="1">
                <a:solidFill>
                  <a:schemeClr val="tx1"/>
                </a:solidFill>
                <a:effectLst/>
                <a:latin typeface="+mn-lt"/>
                <a:ea typeface="+mn-ea"/>
                <a:cs typeface="+mn-cs"/>
              </a:rPr>
              <a:t>niveau</a:t>
            </a:r>
            <a:r>
              <a:rPr lang="en-US" sz="1200" b="0" i="0" kern="1200" dirty="0">
                <a:solidFill>
                  <a:schemeClr val="tx1"/>
                </a:solidFill>
                <a:effectLst/>
                <a:latin typeface="+mn-lt"/>
                <a:ea typeface="+mn-ea"/>
                <a:cs typeface="+mn-cs"/>
              </a:rPr>
              <a:t> op de </a:t>
            </a:r>
            <a:r>
              <a:rPr lang="en-US" sz="1200" b="0" i="0" kern="1200" dirty="0" err="1">
                <a:solidFill>
                  <a:schemeClr val="tx1"/>
                </a:solidFill>
                <a:effectLst/>
                <a:latin typeface="+mn-lt"/>
                <a:ea typeface="+mn-ea"/>
                <a:cs typeface="+mn-cs"/>
              </a:rPr>
              <a:t>vleugels</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kever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zorgen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ervoor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dat</a:t>
            </a:r>
            <a:r>
              <a:rPr lang="en-US" sz="1200" b="0" i="0" kern="1200" dirty="0">
                <a:solidFill>
                  <a:schemeClr val="tx1"/>
                </a:solidFill>
                <a:effectLst/>
                <a:latin typeface="+mn-lt"/>
                <a:ea typeface="+mn-ea"/>
                <a:cs typeface="+mn-cs"/>
              </a:rPr>
              <a:t> het water </a:t>
            </a:r>
            <a:r>
              <a:rPr lang="en-US" sz="1200" b="0" i="0" kern="1200" dirty="0" err="1">
                <a:solidFill>
                  <a:schemeClr val="tx1"/>
                </a:solidFill>
                <a:effectLst/>
                <a:latin typeface="+mn-lt"/>
                <a:ea typeface="+mn-ea"/>
                <a:cs typeface="+mn-cs"/>
              </a:rPr>
              <a:t>condenseert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mond</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kever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begeeft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kever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maakt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gebruik</a:t>
            </a:r>
            <a:r>
              <a:rPr lang="en-US" sz="1200" b="0" i="0" kern="1200" dirty="0">
                <a:solidFill>
                  <a:schemeClr val="tx1"/>
                </a:solidFill>
                <a:effectLst/>
                <a:latin typeface="+mn-lt"/>
                <a:ea typeface="+mn-ea"/>
                <a:cs typeface="+mn-cs"/>
              </a:rPr>
              <a:t> van het </a:t>
            </a:r>
            <a:r>
              <a:rPr lang="en-US" sz="1200" b="0" i="0" kern="1200" dirty="0" err="1">
                <a:solidFill>
                  <a:schemeClr val="tx1"/>
                </a:solidFill>
                <a:effectLst/>
                <a:latin typeface="+mn-lt"/>
                <a:ea typeface="+mn-ea"/>
                <a:cs typeface="+mn-cs"/>
              </a:rPr>
              <a:t>afwisselen</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hydrofiele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hydrofobe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gebieden</a:t>
            </a:r>
            <a:r>
              <a:rPr lang="en-US" sz="1200" b="0" i="0" kern="1200" dirty="0">
                <a:solidFill>
                  <a:schemeClr val="tx1"/>
                </a:solidFill>
                <a:effectLst/>
                <a:latin typeface="+mn-lt"/>
                <a:ea typeface="+mn-ea"/>
                <a:cs typeface="+mn-cs"/>
              </a:rPr>
              <a:t> op het </a:t>
            </a:r>
            <a:r>
              <a:rPr lang="en-US" sz="1200" b="0" i="0" kern="1200" dirty="0" err="1">
                <a:solidFill>
                  <a:schemeClr val="tx1"/>
                </a:solidFill>
                <a:effectLst/>
                <a:latin typeface="+mn-lt"/>
                <a:ea typeface="+mn-ea"/>
                <a:cs typeface="+mn-cs"/>
              </a:rPr>
              <a:t>lichaam</a:t>
            </a:r>
            <a:r>
              <a:rPr lang="en-US" sz="1200" b="0" i="0" kern="1200" dirty="0">
                <a:solidFill>
                  <a:schemeClr val="tx1"/>
                </a:solidFill>
                <a:effectLst/>
                <a:latin typeface="+mn-lt"/>
                <a:ea typeface="+mn-ea"/>
                <a:cs typeface="+mn-cs"/>
              </a:rPr>
              <a:t> om het water de </a:t>
            </a:r>
            <a:r>
              <a:rPr lang="en-US" sz="1200" b="0" i="0" kern="1200" dirty="0" err="1">
                <a:solidFill>
                  <a:schemeClr val="tx1"/>
                </a:solidFill>
                <a:effectLst/>
                <a:latin typeface="+mn-lt"/>
                <a:ea typeface="+mn-ea"/>
                <a:cs typeface="+mn-cs"/>
              </a:rPr>
              <a:t>juiste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kant</a:t>
            </a:r>
            <a:r>
              <a:rPr lang="en-US" sz="1200" b="0" i="0" kern="1200" dirty="0">
                <a:solidFill>
                  <a:schemeClr val="tx1"/>
                </a:solidFill>
                <a:effectLst/>
                <a:latin typeface="+mn-lt"/>
                <a:ea typeface="+mn-ea"/>
                <a:cs typeface="+mn-cs"/>
              </a:rPr>
              <a:t> op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sturen</a:t>
            </a:r>
            <a:r>
              <a:rPr lang="en-US" sz="1200" b="0" i="0" kern="1200" dirty="0">
                <a:solidFill>
                  <a:schemeClr val="tx1"/>
                </a:solidFill>
                <a:effectLst/>
                <a:latin typeface="+mn-lt"/>
                <a:ea typeface="+mn-ea"/>
                <a:cs typeface="+mn-cs"/>
              </a:rPr>
              <a:t>. Ook </a:t>
            </a:r>
            <a:r>
              <a:rPr lang="en-US" sz="1200" b="0" i="0" kern="1200" dirty="0" err="1">
                <a:solidFill>
                  <a:schemeClr val="tx1"/>
                </a:solidFill>
                <a:effectLst/>
                <a:latin typeface="+mn-lt"/>
                <a:ea typeface="+mn-ea"/>
                <a:cs typeface="+mn-cs"/>
              </a:rPr>
              <a:t>versterken</a:t>
            </a:r>
            <a:r>
              <a:rPr lang="en-US" sz="1200" b="0" i="0" kern="1200" dirty="0">
                <a:solidFill>
                  <a:schemeClr val="tx1"/>
                </a:solidFill>
                <a:effectLst/>
                <a:latin typeface="+mn-lt"/>
                <a:ea typeface="+mn-ea"/>
                <a:cs typeface="+mn-cs"/>
              </a:rPr>
              <a:t> ze het effect door </a:t>
            </a:r>
            <a:r>
              <a:rPr lang="en-US" sz="1200" b="0" i="0" kern="1200" dirty="0" err="1">
                <a:solidFill>
                  <a:schemeClr val="tx1"/>
                </a:solidFill>
                <a:effectLst/>
                <a:latin typeface="+mn-lt"/>
                <a:ea typeface="+mn-ea"/>
                <a:cs typeface="+mn-cs"/>
              </a:rPr>
              <a:t>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achterste</a:t>
            </a:r>
            <a:r>
              <a:rPr lang="en-US" sz="1200" b="0" i="0" kern="1200" dirty="0">
                <a:solidFill>
                  <a:schemeClr val="tx1"/>
                </a:solidFill>
                <a:effectLst/>
                <a:latin typeface="+mn-lt"/>
                <a:ea typeface="+mn-ea"/>
                <a:cs typeface="+mn-cs"/>
              </a:rPr>
              <a:t> in de </a:t>
            </a:r>
            <a:r>
              <a:rPr lang="en-US" sz="1200" b="0" i="0" kern="1200" dirty="0" err="1">
                <a:solidFill>
                  <a:schemeClr val="tx1"/>
                </a:solidFill>
                <a:effectLst/>
                <a:latin typeface="+mn-lt"/>
                <a:ea typeface="+mn-ea"/>
                <a:cs typeface="+mn-cs"/>
              </a:rPr>
              <a:t>mistige</a:t>
            </a:r>
            <a:r>
              <a:rPr lang="en-US" sz="1200" b="0" i="0" kern="1200" dirty="0">
                <a:solidFill>
                  <a:schemeClr val="tx1"/>
                </a:solidFill>
                <a:effectLst/>
                <a:latin typeface="+mn-lt"/>
                <a:ea typeface="+mn-ea"/>
                <a:cs typeface="+mn-cs"/>
              </a:rPr>
              <a:t> wind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steken</a:t>
            </a:r>
            <a:r>
              <a:rPr lang="en-US" sz="1200" b="0" i="0" kern="1200" dirty="0">
                <a:solidFill>
                  <a:schemeClr val="tx1"/>
                </a:solidFill>
                <a:effectLst/>
                <a:latin typeface="+mn-lt"/>
                <a:ea typeface="+mn-ea"/>
                <a:cs typeface="+mn-cs"/>
              </a:rPr>
              <a:t>. </a:t>
            </a:r>
          </a:p>
          <a:p>
            <a:r>
              <a:rPr lang="en-US" dirty="0">
                <a:hlinkClick r:id="rId3"/>
              </a:rPr>
              <a:t>https://asknature.org/strategy/water-vapor-harvesting/</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10</a:t>
            </a:fld>
            <a:endParaRPr lang="en-US"/>
          </a:p>
        </p:txBody>
      </p:sp>
    </p:spTree>
    <p:extLst>
      <p:ext uri="{BB962C8B-B14F-4D97-AF65-F5344CB8AC3E}">
        <p14:creationId xmlns:p14="http://schemas.microsoft.com/office/powerpoint/2010/main" val="308371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Geen</a:t>
            </a:r>
            <a:r>
              <a:rPr lang="en-US" dirty="0"/>
              <a:t> </a:t>
            </a:r>
            <a:r>
              <a:rPr lang="en-US" dirty="0" err="1"/>
              <a:t>ontwerp</a:t>
            </a:r>
            <a:r>
              <a:rPr lang="en-US" dirty="0"/>
              <a:t> van </a:t>
            </a:r>
            <a:r>
              <a:rPr lang="en-US" dirty="0" err="1"/>
              <a:t>bekend</a:t>
            </a:r>
            <a:r>
              <a:rPr lang="en-US" dirty="0"/>
              <a:t> maar </a:t>
            </a:r>
            <a:r>
              <a:rPr lang="en-US" dirty="0" err="1"/>
              <a:t>er</a:t>
            </a:r>
            <a:r>
              <a:rPr lang="en-US" dirty="0"/>
              <a:t> </a:t>
            </a:r>
            <a:r>
              <a:rPr lang="en-US" dirty="0" err="1"/>
              <a:t>zijn</a:t>
            </a:r>
            <a:r>
              <a:rPr lang="en-US" dirty="0"/>
              <a:t> </a:t>
            </a:r>
            <a:r>
              <a:rPr lang="en-US" dirty="0" err="1"/>
              <a:t>wel</a:t>
            </a:r>
            <a:r>
              <a:rPr lang="en-US" dirty="0"/>
              <a:t> </a:t>
            </a:r>
            <a:r>
              <a:rPr lang="en-US" dirty="0" err="1"/>
              <a:t>ideeën</a:t>
            </a:r>
            <a:r>
              <a:rPr lang="en-US" dirty="0"/>
              <a:t>: </a:t>
            </a:r>
            <a:r>
              <a:rPr lang="en-US" dirty="0">
                <a:hlinkClick r:id="rId3"/>
              </a:rPr>
              <a:t>https://asknature.org/strategy/water-vapor-harvesting/</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11</a:t>
            </a:fld>
            <a:endParaRPr lang="en-US"/>
          </a:p>
        </p:txBody>
      </p:sp>
    </p:spTree>
    <p:extLst>
      <p:ext uri="{BB962C8B-B14F-4D97-AF65-F5344CB8AC3E}">
        <p14:creationId xmlns:p14="http://schemas.microsoft.com/office/powerpoint/2010/main" val="2761052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a:t>
            </a:r>
            <a:r>
              <a:rPr lang="en-US" dirty="0" err="1"/>
              <a:t>Bultrug</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12</a:t>
            </a:fld>
            <a:endParaRPr lang="en-US"/>
          </a:p>
        </p:txBody>
      </p:sp>
    </p:spTree>
    <p:extLst>
      <p:ext uri="{BB962C8B-B14F-4D97-AF65-F5344CB8AC3E}">
        <p14:creationId xmlns:p14="http://schemas.microsoft.com/office/powerpoint/2010/main" val="332617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Ondanks</a:t>
            </a:r>
            <a:r>
              <a:rPr lang="en-US" sz="1200" b="0" i="0" kern="1200" dirty="0">
                <a:solidFill>
                  <a:schemeClr val="tx1"/>
                </a:solidFill>
                <a:effectLst/>
                <a:latin typeface="+mn-lt"/>
                <a:ea typeface="+mn-ea"/>
                <a:cs typeface="+mn-cs"/>
              </a:rPr>
              <a:t> het </a:t>
            </a:r>
            <a:r>
              <a:rPr lang="en-US" sz="1200" b="0" i="0" kern="1200" dirty="0" err="1">
                <a:solidFill>
                  <a:schemeClr val="tx1"/>
                </a:solidFill>
                <a:effectLst/>
                <a:latin typeface="+mn-lt"/>
                <a:ea typeface="+mn-ea"/>
                <a:cs typeface="+mn-cs"/>
              </a:rPr>
              <a:t>feit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dat</a:t>
            </a:r>
            <a:r>
              <a:rPr lang="en-US" sz="1200" b="0" i="0" kern="1200" dirty="0">
                <a:solidFill>
                  <a:schemeClr val="tx1"/>
                </a:solidFill>
                <a:effectLst/>
                <a:latin typeface="+mn-lt"/>
                <a:ea typeface="+mn-ea"/>
                <a:cs typeface="+mn-cs"/>
              </a:rPr>
              <a:t> ze 12-16 meter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25 à 30 ton </a:t>
            </a:r>
            <a:r>
              <a:rPr lang="en-US" sz="1200" b="0" i="0" kern="1200" dirty="0" err="1">
                <a:solidFill>
                  <a:schemeClr val="tx1"/>
                </a:solidFill>
                <a:effectLst/>
                <a:latin typeface="+mn-lt"/>
                <a:ea typeface="+mn-ea"/>
                <a:cs typeface="+mn-cs"/>
              </a:rPr>
              <a:t>zwaar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worden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zijn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bultrugwalvissen</a:t>
            </a:r>
            <a:r>
              <a:rPr lang="en-US" sz="1200" b="0" i="0" kern="1200" dirty="0">
                <a:solidFill>
                  <a:schemeClr val="tx1"/>
                </a:solidFill>
                <a:effectLst/>
                <a:latin typeface="+mn-lt"/>
                <a:ea typeface="+mn-ea"/>
                <a:cs typeface="+mn-cs"/>
              </a:rPr>
              <a:t> heel </a:t>
            </a:r>
            <a:r>
              <a:rPr lang="en-US" sz="1200" b="0" i="0" kern="1200" dirty="0" err="1">
                <a:solidFill>
                  <a:schemeClr val="tx1"/>
                </a:solidFill>
                <a:effectLst/>
                <a:latin typeface="+mn-lt"/>
                <a:ea typeface="+mn-ea"/>
                <a:cs typeface="+mn-cs"/>
              </a:rPr>
              <a:t>behendig</a:t>
            </a:r>
            <a:r>
              <a:rPr lang="en-US" sz="1200" b="0" i="0" kern="1200" dirty="0">
                <a:solidFill>
                  <a:schemeClr val="tx1"/>
                </a:solidFill>
                <a:effectLst/>
                <a:latin typeface="+mn-lt"/>
                <a:ea typeface="+mn-ea"/>
                <a:cs typeface="+mn-cs"/>
              </a:rPr>
              <a:t> in het water. </a:t>
            </a:r>
            <a:r>
              <a:rPr lang="en-US" sz="1200" b="0" i="0" kern="1200" dirty="0" err="1">
                <a:solidFill>
                  <a:schemeClr val="tx1"/>
                </a:solidFill>
                <a:effectLst/>
                <a:latin typeface="+mn-lt"/>
                <a:ea typeface="+mn-ea"/>
                <a:cs typeface="+mn-cs"/>
              </a:rPr>
              <a:t>Dit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mede</a:t>
            </a:r>
            <a:r>
              <a:rPr lang="en-US" sz="1200" b="0" i="0" kern="1200" dirty="0">
                <a:solidFill>
                  <a:schemeClr val="tx1"/>
                </a:solidFill>
                <a:effectLst/>
                <a:latin typeface="+mn-lt"/>
                <a:ea typeface="+mn-ea"/>
                <a:cs typeface="+mn-cs"/>
              </a:rPr>
              <a:t> door de </a:t>
            </a:r>
            <a:r>
              <a:rPr lang="en-US" sz="1200" b="0" i="0" kern="1200" dirty="0" err="1">
                <a:solidFill>
                  <a:schemeClr val="tx1"/>
                </a:solidFill>
                <a:effectLst/>
                <a:latin typeface="+mn-lt"/>
                <a:ea typeface="+mn-ea"/>
                <a:cs typeface="+mn-cs"/>
              </a:rPr>
              <a:t>structuur</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randen</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vinnen</a:t>
            </a:r>
            <a:r>
              <a:rPr lang="en-US" sz="1200" b="0" i="0" kern="1200" dirty="0">
                <a:solidFill>
                  <a:schemeClr val="tx1"/>
                </a:solidFill>
                <a:effectLst/>
                <a:latin typeface="+mn-lt"/>
                <a:ea typeface="+mn-ea"/>
                <a:cs typeface="+mn-cs"/>
              </a:rPr>
              <a:t> die </a:t>
            </a:r>
            <a:r>
              <a:rPr lang="en-US" sz="1200" b="0" i="0" kern="1200" dirty="0" err="1">
                <a:solidFill>
                  <a:schemeClr val="tx1"/>
                </a:solidFill>
                <a:effectLst/>
                <a:latin typeface="+mn-lt"/>
                <a:ea typeface="+mn-ea"/>
                <a:cs typeface="+mn-cs"/>
              </a:rPr>
              <a:t>grote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onregelmatig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lijkende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bulten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genaamd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tuberkels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hebben</a:t>
            </a:r>
            <a:r>
              <a:rPr lang="en-US" sz="1200" b="0" i="0"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Door hun positie veroorzaken de tuberkels wervelingen tijdens het zwemmen die het water in een gelijkmatige en roterende stroom langs de borstvinnen leiden. Dit vergroot de opwaartse druk, zodat de bultrug zijn borstvinnen in een schuine stand kan houden zonder dat dit invloed heeft op zijn snelheid.</a:t>
            </a:r>
            <a:r>
              <a:rPr lang="nl-NL" sz="1200" b="0" i="0" u="none" strike="noStrike" kern="1200" baseline="300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Bovendien verminderen de wervelingen de weerstand van het water, wat de bultrug in staat stelt om ondanks zijn stijve lichaam in kleine cirkels te zwemmen. </a:t>
            </a:r>
          </a:p>
          <a:p>
            <a:r>
              <a:rPr lang="en-US" dirty="0">
                <a:hlinkClick r:id="rId3"/>
              </a:rPr>
              <a:t>https://asknature.org/strategy/flippers-provide-lift-reduce-drag/</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13</a:t>
            </a:fld>
            <a:endParaRPr lang="en-US"/>
          </a:p>
        </p:txBody>
      </p:sp>
    </p:spTree>
    <p:extLst>
      <p:ext uri="{BB962C8B-B14F-4D97-AF65-F5344CB8AC3E}">
        <p14:creationId xmlns:p14="http://schemas.microsoft.com/office/powerpoint/2010/main" val="2081010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https://asknature.org/strategy/flippers-provide-lift-reduce-drag/</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14</a:t>
            </a:fld>
            <a:endParaRPr lang="en-US"/>
          </a:p>
        </p:txBody>
      </p:sp>
    </p:spTree>
    <p:extLst>
      <p:ext uri="{BB962C8B-B14F-4D97-AF65-F5344CB8AC3E}">
        <p14:creationId xmlns:p14="http://schemas.microsoft.com/office/powerpoint/2010/main" val="348511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Conventionele</a:t>
            </a:r>
            <a:r>
              <a:rPr lang="en-US" dirty="0"/>
              <a:t> </a:t>
            </a:r>
            <a:r>
              <a:rPr lang="en-US" dirty="0" err="1"/>
              <a:t>propellors</a:t>
            </a:r>
            <a:r>
              <a:rPr lang="en-US" dirty="0"/>
              <a:t> </a:t>
            </a:r>
            <a:r>
              <a:rPr lang="en-US" dirty="0" err="1"/>
              <a:t>maken</a:t>
            </a:r>
            <a:r>
              <a:rPr lang="en-US" dirty="0"/>
              <a:t> </a:t>
            </a:r>
            <a:r>
              <a:rPr lang="en-US" dirty="0" err="1"/>
              <a:t>gebruik</a:t>
            </a:r>
            <a:r>
              <a:rPr lang="en-US" dirty="0"/>
              <a:t> van </a:t>
            </a:r>
            <a:r>
              <a:rPr lang="en-US" dirty="0" err="1"/>
              <a:t>draaiende</a:t>
            </a:r>
            <a:r>
              <a:rPr lang="en-US" dirty="0"/>
              <a:t> </a:t>
            </a:r>
            <a:r>
              <a:rPr lang="en-US" dirty="0" err="1"/>
              <a:t>bewegingen</a:t>
            </a:r>
            <a:r>
              <a:rPr lang="en-US" dirty="0"/>
              <a:t> om de boot </a:t>
            </a:r>
            <a:r>
              <a:rPr lang="en-US" dirty="0" err="1"/>
              <a:t>te</a:t>
            </a:r>
            <a:r>
              <a:rPr lang="en-US" dirty="0"/>
              <a:t> </a:t>
            </a:r>
            <a:r>
              <a:rPr lang="en-US" dirty="0" err="1"/>
              <a:t>laten</a:t>
            </a:r>
            <a:r>
              <a:rPr lang="en-US" dirty="0"/>
              <a:t> </a:t>
            </a:r>
            <a:r>
              <a:rPr lang="en-US" dirty="0" err="1"/>
              <a:t>bewegen</a:t>
            </a:r>
            <a:r>
              <a:rPr lang="en-US" dirty="0"/>
              <a:t>, maar </a:t>
            </a:r>
            <a:r>
              <a:rPr lang="en-US" dirty="0" err="1"/>
              <a:t>dit</a:t>
            </a:r>
            <a:r>
              <a:rPr lang="en-US" dirty="0"/>
              <a:t> is in de </a:t>
            </a:r>
            <a:r>
              <a:rPr lang="en-US" dirty="0" err="1"/>
              <a:t>natuur</a:t>
            </a:r>
            <a:r>
              <a:rPr lang="en-US" dirty="0"/>
              <a:t> </a:t>
            </a:r>
            <a:r>
              <a:rPr lang="en-US" dirty="0" err="1"/>
              <a:t>nergens</a:t>
            </a:r>
            <a:r>
              <a:rPr lang="en-US" dirty="0"/>
              <a:t> </a:t>
            </a:r>
            <a:r>
              <a:rPr lang="en-US" dirty="0" err="1"/>
              <a:t>terug</a:t>
            </a:r>
            <a:r>
              <a:rPr lang="en-US" dirty="0"/>
              <a:t> </a:t>
            </a:r>
            <a:r>
              <a:rPr lang="en-US" dirty="0" err="1"/>
              <a:t>te</a:t>
            </a:r>
            <a:r>
              <a:rPr lang="en-US" dirty="0"/>
              <a:t> </a:t>
            </a:r>
            <a:r>
              <a:rPr lang="en-US" dirty="0" err="1"/>
              <a:t>zijn</a:t>
            </a:r>
            <a:r>
              <a:rPr lang="en-US" dirty="0"/>
              <a:t>. </a:t>
            </a:r>
            <a:r>
              <a:rPr lang="en-US" dirty="0" err="1"/>
              <a:t>Zeezoogdieren</a:t>
            </a:r>
            <a:r>
              <a:rPr lang="en-US" dirty="0"/>
              <a:t> </a:t>
            </a:r>
            <a:r>
              <a:rPr lang="en-US" dirty="0" err="1"/>
              <a:t>als</a:t>
            </a:r>
            <a:r>
              <a:rPr lang="en-US" dirty="0"/>
              <a:t> </a:t>
            </a:r>
            <a:r>
              <a:rPr lang="en-US" dirty="0" err="1"/>
              <a:t>walvissen</a:t>
            </a:r>
            <a:r>
              <a:rPr lang="en-US" dirty="0"/>
              <a:t> </a:t>
            </a:r>
            <a:r>
              <a:rPr lang="en-US" dirty="0" err="1"/>
              <a:t>en</a:t>
            </a:r>
            <a:r>
              <a:rPr lang="en-US" dirty="0"/>
              <a:t> </a:t>
            </a:r>
            <a:r>
              <a:rPr lang="en-US" dirty="0" err="1"/>
              <a:t>dolfijnen</a:t>
            </a:r>
            <a:r>
              <a:rPr lang="en-US" dirty="0"/>
              <a:t> </a:t>
            </a:r>
            <a:r>
              <a:rPr lang="en-US" dirty="0" err="1"/>
              <a:t>gebruiken</a:t>
            </a:r>
            <a:r>
              <a:rPr lang="en-US" dirty="0"/>
              <a:t> op </a:t>
            </a:r>
            <a:r>
              <a:rPr lang="en-US" dirty="0" err="1"/>
              <a:t>een</a:t>
            </a:r>
            <a:r>
              <a:rPr lang="en-US" dirty="0"/>
              <a:t> </a:t>
            </a:r>
            <a:r>
              <a:rPr lang="en-US" dirty="0" err="1"/>
              <a:t>neerwaartse</a:t>
            </a:r>
            <a:r>
              <a:rPr lang="en-US" dirty="0"/>
              <a:t> </a:t>
            </a:r>
            <a:r>
              <a:rPr lang="en-US" dirty="0" err="1"/>
              <a:t>bewegingen</a:t>
            </a:r>
            <a:r>
              <a:rPr lang="en-US" dirty="0"/>
              <a:t>. </a:t>
            </a:r>
            <a:r>
              <a:rPr lang="en-US" dirty="0" err="1"/>
              <a:t>Dit</a:t>
            </a:r>
            <a:r>
              <a:rPr lang="en-US" dirty="0"/>
              <a:t> </a:t>
            </a:r>
            <a:r>
              <a:rPr lang="en-US" dirty="0" err="1"/>
              <a:t>zou</a:t>
            </a:r>
            <a:r>
              <a:rPr lang="en-US" dirty="0"/>
              <a:t> </a:t>
            </a:r>
            <a:r>
              <a:rPr lang="en-US" dirty="0" err="1"/>
              <a:t>toegepast</a:t>
            </a:r>
            <a:r>
              <a:rPr lang="en-US" dirty="0"/>
              <a:t> </a:t>
            </a:r>
            <a:r>
              <a:rPr lang="en-US" dirty="0" err="1"/>
              <a:t>kunnen</a:t>
            </a:r>
            <a:r>
              <a:rPr lang="en-US" dirty="0"/>
              <a:t> </a:t>
            </a:r>
            <a:r>
              <a:rPr lang="en-US" dirty="0" err="1"/>
              <a:t>worden</a:t>
            </a:r>
            <a:r>
              <a:rPr lang="en-US" dirty="0"/>
              <a:t> in </a:t>
            </a:r>
            <a:r>
              <a:rPr lang="en-US" dirty="0" err="1"/>
              <a:t>propellors</a:t>
            </a:r>
            <a:r>
              <a:rPr lang="en-US" dirty="0"/>
              <a:t>, </a:t>
            </a:r>
            <a:r>
              <a:rPr lang="en-US" dirty="0" err="1"/>
              <a:t>waardoor</a:t>
            </a:r>
            <a:r>
              <a:rPr lang="en-US" dirty="0"/>
              <a:t> minder </a:t>
            </a:r>
            <a:r>
              <a:rPr lang="en-US" dirty="0" err="1"/>
              <a:t>energie</a:t>
            </a:r>
            <a:r>
              <a:rPr lang="en-US" dirty="0"/>
              <a:t> </a:t>
            </a:r>
            <a:r>
              <a:rPr lang="en-US" dirty="0" err="1"/>
              <a:t>nodig</a:t>
            </a:r>
            <a:r>
              <a:rPr lang="en-US" dirty="0"/>
              <a:t> </a:t>
            </a:r>
            <a:r>
              <a:rPr lang="en-US" dirty="0" err="1"/>
              <a:t>zou</a:t>
            </a:r>
            <a:r>
              <a:rPr lang="en-US" dirty="0"/>
              <a:t> </a:t>
            </a:r>
            <a:r>
              <a:rPr lang="en-US" dirty="0" err="1"/>
              <a:t>kunnen</a:t>
            </a:r>
            <a:r>
              <a:rPr lang="en-US" dirty="0"/>
              <a:t> </a:t>
            </a:r>
            <a:r>
              <a:rPr lang="en-US" dirty="0" err="1"/>
              <a:t>zijn</a:t>
            </a:r>
            <a:r>
              <a:rPr lang="en-US" dirty="0"/>
              <a:t>. </a:t>
            </a:r>
          </a:p>
        </p:txBody>
      </p:sp>
      <p:sp>
        <p:nvSpPr>
          <p:cNvPr id="4" name="Slide Number Placeholder 3"/>
          <p:cNvSpPr>
            <a:spLocks noGrp="1"/>
          </p:cNvSpPr>
          <p:nvPr>
            <p:ph type="sldNum" sz="quarter" idx="5"/>
          </p:nvPr>
        </p:nvSpPr>
        <p:spPr/>
        <p:txBody>
          <a:bodyPr/>
          <a:lstStyle/>
          <a:p>
            <a:fld id="{FE80C919-022B-4E89-AEBD-BDF3B7627879}" type="slidenum">
              <a:rPr lang="en-US" smtClean="0"/>
              <a:t>15</a:t>
            </a:fld>
            <a:endParaRPr lang="en-US"/>
          </a:p>
        </p:txBody>
      </p:sp>
    </p:spTree>
    <p:extLst>
      <p:ext uri="{BB962C8B-B14F-4D97-AF65-F5344CB8AC3E}">
        <p14:creationId xmlns:p14="http://schemas.microsoft.com/office/powerpoint/2010/main" val="663500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Mossel</a:t>
            </a:r>
          </a:p>
        </p:txBody>
      </p:sp>
      <p:sp>
        <p:nvSpPr>
          <p:cNvPr id="4" name="Slide Number Placeholder 3"/>
          <p:cNvSpPr>
            <a:spLocks noGrp="1"/>
          </p:cNvSpPr>
          <p:nvPr>
            <p:ph type="sldNum" sz="quarter" idx="5"/>
          </p:nvPr>
        </p:nvSpPr>
        <p:spPr/>
        <p:txBody>
          <a:bodyPr/>
          <a:lstStyle/>
          <a:p>
            <a:fld id="{FE80C919-022B-4E89-AEBD-BDF3B7627879}" type="slidenum">
              <a:rPr lang="en-US" smtClean="0"/>
              <a:t>16</a:t>
            </a:fld>
            <a:endParaRPr lang="en-US"/>
          </a:p>
        </p:txBody>
      </p:sp>
    </p:spTree>
    <p:extLst>
      <p:ext uri="{BB962C8B-B14F-4D97-AF65-F5344CB8AC3E}">
        <p14:creationId xmlns:p14="http://schemas.microsoft.com/office/powerpoint/2010/main" val="131597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Mossels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bevestigen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vaste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oppervlakken</a:t>
            </a:r>
            <a:r>
              <a:rPr lang="en-US" sz="1200" b="0" i="0" kern="1200" dirty="0">
                <a:solidFill>
                  <a:schemeClr val="tx1"/>
                </a:solidFill>
                <a:effectLst/>
                <a:latin typeface="+mn-lt"/>
                <a:ea typeface="+mn-ea"/>
                <a:cs typeface="+mn-cs"/>
              </a:rPr>
              <a:t> door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klevende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proteïne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gebruiken</a:t>
            </a:r>
            <a:r>
              <a:rPr lang="en-US" sz="1200" b="0" i="0" kern="1200" dirty="0">
                <a:solidFill>
                  <a:schemeClr val="tx1"/>
                </a:solidFill>
                <a:effectLst/>
                <a:latin typeface="+mn-lt"/>
                <a:ea typeface="+mn-ea"/>
                <a:cs typeface="+mn-cs"/>
              </a:rPr>
              <a:t> die de </a:t>
            </a:r>
            <a:r>
              <a:rPr lang="en-US" sz="1200" b="0" i="0" kern="1200" dirty="0" err="1">
                <a:solidFill>
                  <a:schemeClr val="tx1"/>
                </a:solidFill>
                <a:effectLst/>
                <a:latin typeface="+mn-lt"/>
                <a:ea typeface="+mn-ea"/>
                <a:cs typeface="+mn-cs"/>
              </a:rPr>
              <a:t>aantrekkingskracht</a:t>
            </a:r>
            <a:r>
              <a:rPr lang="en-US" sz="1200" b="0" i="0" kern="1200" dirty="0">
                <a:solidFill>
                  <a:schemeClr val="tx1"/>
                </a:solidFill>
                <a:effectLst/>
                <a:latin typeface="+mn-lt"/>
                <a:ea typeface="+mn-ea"/>
                <a:cs typeface="+mn-cs"/>
              </a:rPr>
              <a:t> van het </a:t>
            </a:r>
            <a:r>
              <a:rPr lang="en-US" sz="1200" b="0" i="0" kern="1200" dirty="0" err="1">
                <a:solidFill>
                  <a:schemeClr val="tx1"/>
                </a:solidFill>
                <a:effectLst/>
                <a:latin typeface="+mn-lt"/>
                <a:ea typeface="+mn-ea"/>
                <a:cs typeface="+mn-cs"/>
              </a:rPr>
              <a:t>oppervlak</a:t>
            </a:r>
            <a:r>
              <a:rPr lang="en-US" sz="1200" b="0" i="0" kern="1200" dirty="0">
                <a:solidFill>
                  <a:schemeClr val="tx1"/>
                </a:solidFill>
                <a:effectLst/>
                <a:latin typeface="+mn-lt"/>
                <a:ea typeface="+mn-ea"/>
                <a:cs typeface="+mn-cs"/>
              </a:rPr>
              <a:t> tot water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boven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komen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17</a:t>
            </a:fld>
            <a:endParaRPr lang="en-US"/>
          </a:p>
        </p:txBody>
      </p:sp>
    </p:spTree>
    <p:extLst>
      <p:ext uri="{BB962C8B-B14F-4D97-AF65-F5344CB8AC3E}">
        <p14:creationId xmlns:p14="http://schemas.microsoft.com/office/powerpoint/2010/main" val="90041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https://nl.wikipedia.org/wiki/Natuurlijmtoepassingen</a:t>
            </a:r>
            <a:endParaRPr lang="en-US" dirty="0"/>
          </a:p>
          <a:p>
            <a:r>
              <a:rPr lang="en-US" dirty="0">
                <a:hlinkClick r:id="rId4"/>
              </a:rPr>
              <a:t>https://asknature.org/strategy/sticky-proteins-serve-as-glue/</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18</a:t>
            </a:fld>
            <a:endParaRPr lang="en-US"/>
          </a:p>
        </p:txBody>
      </p:sp>
    </p:spTree>
    <p:extLst>
      <p:ext uri="{BB962C8B-B14F-4D97-AF65-F5344CB8AC3E}">
        <p14:creationId xmlns:p14="http://schemas.microsoft.com/office/powerpoint/2010/main" val="3168844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a:t>
            </a:r>
            <a:r>
              <a:rPr lang="en-US" dirty="0" err="1"/>
              <a:t>Mieren</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19</a:t>
            </a:fld>
            <a:endParaRPr lang="en-US"/>
          </a:p>
        </p:txBody>
      </p:sp>
    </p:spTree>
    <p:extLst>
      <p:ext uri="{BB962C8B-B14F-4D97-AF65-F5344CB8AC3E}">
        <p14:creationId xmlns:p14="http://schemas.microsoft.com/office/powerpoint/2010/main" val="205352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FE80C919-022B-4E89-AEBD-BDF3B7627879}" type="slidenum">
              <a:rPr lang="en-US" smtClean="0"/>
              <a:t>2</a:t>
            </a:fld>
            <a:endParaRPr lang="en-US"/>
          </a:p>
        </p:txBody>
      </p:sp>
    </p:spTree>
    <p:extLst>
      <p:ext uri="{BB962C8B-B14F-4D97-AF65-F5344CB8AC3E}">
        <p14:creationId xmlns:p14="http://schemas.microsoft.com/office/powerpoint/2010/main" val="268395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Communicatie bij mieren verloopt hoofdzakelijk door middel van </a:t>
            </a:r>
            <a:r>
              <a:rPr lang="nl-NL" sz="1200" b="0" i="0" u="none" strike="noStrike" kern="1200" dirty="0">
                <a:solidFill>
                  <a:schemeClr val="tx1"/>
                </a:solidFill>
                <a:effectLst/>
                <a:latin typeface="+mn-lt"/>
                <a:ea typeface="+mn-ea"/>
                <a:cs typeface="+mn-cs"/>
                <a:hlinkClick r:id="rId3" tooltip="Feromoon"/>
              </a:rPr>
              <a:t>feromonen</a:t>
            </a:r>
            <a:r>
              <a:rPr lang="nl-NL" sz="1200" b="0" i="0" kern="1200" dirty="0">
                <a:solidFill>
                  <a:schemeClr val="tx1"/>
                </a:solidFill>
                <a:effectLst/>
                <a:latin typeface="+mn-lt"/>
                <a:ea typeface="+mn-ea"/>
                <a:cs typeface="+mn-cs"/>
              </a:rPr>
              <a:t>. Deze vorm van communicatie is bij mieren mogelijk nog meer ontwikkeld dan bij andere sociale vliesvleugeligen, zoals </a:t>
            </a:r>
            <a:r>
              <a:rPr lang="nl-NL" sz="1200" b="0" i="0" u="none" strike="noStrike" kern="1200" dirty="0">
                <a:solidFill>
                  <a:schemeClr val="tx1"/>
                </a:solidFill>
                <a:effectLst/>
                <a:latin typeface="+mn-lt"/>
                <a:ea typeface="+mn-ea"/>
                <a:cs typeface="+mn-cs"/>
                <a:hlinkClick r:id="rId4" tooltip="Bijen"/>
              </a:rPr>
              <a:t>bijen</a:t>
            </a:r>
            <a:r>
              <a:rPr lang="nl-NL" sz="1200" b="0" i="0" kern="1200" dirty="0">
                <a:solidFill>
                  <a:schemeClr val="tx1"/>
                </a:solidFill>
                <a:effectLst/>
                <a:latin typeface="+mn-lt"/>
                <a:ea typeface="+mn-ea"/>
                <a:cs typeface="+mn-cs"/>
              </a:rPr>
              <a:t> of </a:t>
            </a:r>
            <a:r>
              <a:rPr lang="nl-NL" sz="1200" b="0" i="0" u="none" strike="noStrike" kern="1200" dirty="0">
                <a:solidFill>
                  <a:schemeClr val="tx1"/>
                </a:solidFill>
                <a:effectLst/>
                <a:latin typeface="+mn-lt"/>
                <a:ea typeface="+mn-ea"/>
                <a:cs typeface="+mn-cs"/>
                <a:hlinkClick r:id="rId5" tooltip="Gewone wesp"/>
              </a:rPr>
              <a:t>wespen</a:t>
            </a:r>
            <a:r>
              <a:rPr lang="nl-NL" sz="1200" b="0" i="0" kern="1200" dirty="0">
                <a:solidFill>
                  <a:schemeClr val="tx1"/>
                </a:solidFill>
                <a:effectLst/>
                <a:latin typeface="+mn-lt"/>
                <a:ea typeface="+mn-ea"/>
                <a:cs typeface="+mn-cs"/>
              </a:rPr>
              <a:t>. Net als andere </a:t>
            </a:r>
            <a:r>
              <a:rPr lang="nl-NL" sz="1200" b="0" i="0" u="none" strike="noStrike" kern="1200" dirty="0">
                <a:solidFill>
                  <a:schemeClr val="tx1"/>
                </a:solidFill>
                <a:effectLst/>
                <a:latin typeface="+mn-lt"/>
                <a:ea typeface="+mn-ea"/>
                <a:cs typeface="+mn-cs"/>
                <a:hlinkClick r:id="rId6" tooltip="Insecten"/>
              </a:rPr>
              <a:t>insecten</a:t>
            </a:r>
            <a:r>
              <a:rPr lang="nl-NL" sz="1200" b="0" i="0" kern="1200" dirty="0">
                <a:solidFill>
                  <a:schemeClr val="tx1"/>
                </a:solidFill>
                <a:effectLst/>
                <a:latin typeface="+mn-lt"/>
                <a:ea typeface="+mn-ea"/>
                <a:cs typeface="+mn-cs"/>
              </a:rPr>
              <a:t> kunnen mieren met hun </a:t>
            </a:r>
            <a:r>
              <a:rPr lang="nl-NL" sz="1200" b="0" i="0" u="none" strike="noStrike" kern="1200" dirty="0">
                <a:solidFill>
                  <a:schemeClr val="tx1"/>
                </a:solidFill>
                <a:effectLst/>
                <a:latin typeface="+mn-lt"/>
                <a:ea typeface="+mn-ea"/>
                <a:cs typeface="+mn-cs"/>
                <a:hlinkClick r:id="rId7" tooltip="Antenne (insect)"/>
              </a:rPr>
              <a:t>voelsprieten</a:t>
            </a:r>
            <a:r>
              <a:rPr lang="nl-NL" sz="1200" b="0" i="0" kern="1200" dirty="0">
                <a:solidFill>
                  <a:schemeClr val="tx1"/>
                </a:solidFill>
                <a:effectLst/>
                <a:latin typeface="+mn-lt"/>
                <a:ea typeface="+mn-ea"/>
                <a:cs typeface="+mn-cs"/>
              </a:rPr>
              <a:t> 'ruiken'. Deze voelsprieten zijn erg beweeglijk, met een duidelijk ellebooggewricht na het eerste segment (de </a:t>
            </a:r>
            <a:r>
              <a:rPr lang="nl-NL" sz="1200" b="0" i="1" kern="1200" dirty="0" err="1">
                <a:solidFill>
                  <a:schemeClr val="tx1"/>
                </a:solidFill>
                <a:effectLst/>
                <a:latin typeface="+mn-lt"/>
                <a:ea typeface="+mn-ea"/>
                <a:cs typeface="+mn-cs"/>
              </a:rPr>
              <a:t>scapus</a:t>
            </a:r>
            <a:r>
              <a:rPr lang="nl-NL" sz="1200" b="0" i="0" kern="1200" dirty="0">
                <a:solidFill>
                  <a:schemeClr val="tx1"/>
                </a:solidFill>
                <a:effectLst/>
                <a:latin typeface="+mn-lt"/>
                <a:ea typeface="+mn-ea"/>
                <a:cs typeface="+mn-cs"/>
              </a:rPr>
              <a:t>). Doordat een mier twee voelsprieten heeft, voorzien ze de mier van informatie over zowel intensiteit van de voedselbron als de richting waarin deze zich bevindt.</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20</a:t>
            </a:fld>
            <a:endParaRPr lang="en-US"/>
          </a:p>
        </p:txBody>
      </p:sp>
    </p:spTree>
    <p:extLst>
      <p:ext uri="{BB962C8B-B14F-4D97-AF65-F5344CB8AC3E}">
        <p14:creationId xmlns:p14="http://schemas.microsoft.com/office/powerpoint/2010/main" val="36481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err="1">
                <a:solidFill>
                  <a:schemeClr val="tx1"/>
                </a:solidFill>
                <a:effectLst/>
                <a:latin typeface="+mn-lt"/>
                <a:ea typeface="+mn-ea"/>
                <a:cs typeface="+mn-cs"/>
              </a:rPr>
              <a:t>Mierenkolonieoptimisatie</a:t>
            </a:r>
            <a:r>
              <a:rPr lang="nl-NL" sz="1200" b="0" i="0" kern="1200" dirty="0">
                <a:solidFill>
                  <a:schemeClr val="tx1"/>
                </a:solidFill>
                <a:effectLst/>
                <a:latin typeface="+mn-lt"/>
                <a:ea typeface="+mn-ea"/>
                <a:cs typeface="+mn-cs"/>
              </a:rPr>
              <a:t> is een klasse van optimalisatiealgoritmes die gemodelleerd zijn op de activiteit van een mierenkolonie. Kunstmatige 'mieren' zoeken voor lokaal optimale oplossingen door de oplossingenruimte te doorzoeken. Echte mieren laten feromonen achter om de andere mieren een weg in hun omgeving te helpen vinden naar voedsel. De gesimuleerde mieren doen dit door hun posities en de kwaliteit van hun oplossingen te registreren zodat in latere iteraties de mieren nog betere oplossingen kunnen vinden</a:t>
            </a:r>
          </a:p>
          <a:p>
            <a:r>
              <a:rPr lang="en-US" dirty="0">
                <a:hlinkClick r:id="rId3"/>
              </a:rPr>
              <a:t>https://nl.wikipedia.org/wiki/Zwermintelligentie</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21</a:t>
            </a:fld>
            <a:endParaRPr lang="en-US"/>
          </a:p>
        </p:txBody>
      </p:sp>
    </p:spTree>
    <p:extLst>
      <p:ext uri="{BB962C8B-B14F-4D97-AF65-F5344CB8AC3E}">
        <p14:creationId xmlns:p14="http://schemas.microsoft.com/office/powerpoint/2010/main" val="1131688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a:t>
            </a:r>
            <a:r>
              <a:rPr lang="en-US" dirty="0" err="1"/>
              <a:t>Termietenheuvels</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22</a:t>
            </a:fld>
            <a:endParaRPr lang="en-US"/>
          </a:p>
        </p:txBody>
      </p:sp>
    </p:spTree>
    <p:extLst>
      <p:ext uri="{BB962C8B-B14F-4D97-AF65-F5344CB8AC3E}">
        <p14:creationId xmlns:p14="http://schemas.microsoft.com/office/powerpoint/2010/main" val="82076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De vorm kan kegelvormig, koepelvormig of onregelmatig zijn. De hopen hebben soms typische en uitgesproken vormen, zoals die van de </a:t>
            </a:r>
            <a:r>
              <a:rPr lang="nl-NL" sz="1200" b="0" i="0" u="none" strike="noStrike" kern="1200" dirty="0">
                <a:solidFill>
                  <a:schemeClr val="tx1"/>
                </a:solidFill>
                <a:effectLst/>
                <a:latin typeface="+mn-lt"/>
                <a:ea typeface="+mn-ea"/>
                <a:cs typeface="+mn-cs"/>
                <a:hlinkClick r:id="rId3" tooltip="Kompastermiet"/>
              </a:rPr>
              <a:t>kompastermiet</a:t>
            </a:r>
            <a:r>
              <a:rPr lang="nl-NL" sz="1200" b="0" i="0"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Amitermes</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meridionalis</a:t>
            </a:r>
            <a:r>
              <a:rPr lang="nl-NL" sz="1200" b="0" i="0" kern="1200" dirty="0">
                <a:solidFill>
                  <a:schemeClr val="tx1"/>
                </a:solidFill>
                <a:effectLst/>
                <a:latin typeface="+mn-lt"/>
                <a:ea typeface="+mn-ea"/>
                <a:cs typeface="+mn-cs"/>
              </a:rPr>
              <a:t>), die lange wigvormige hopen met een noord-zuid-georiënteerde as bouwen. Experimenteel is aangetoond dat deze richting een efficiëntere warmteregeling in de hand werkt. De kolom van hete lucht die in de bovengenoemde grondhopen toeneemt, drijft luchtcirculatiestromen binnen in het ondergrondse netwerk. De structuur van deze hopen kan vrij complex zijn.</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23</a:t>
            </a:fld>
            <a:endParaRPr lang="en-US"/>
          </a:p>
        </p:txBody>
      </p:sp>
    </p:spTree>
    <p:extLst>
      <p:ext uri="{BB962C8B-B14F-4D97-AF65-F5344CB8AC3E}">
        <p14:creationId xmlns:p14="http://schemas.microsoft.com/office/powerpoint/2010/main" val="742571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Het klimaatbeheersingssysteem van de Eastgate gebouw in Harare, Zimbabwe is geïnspireerd door termietenheuvels. Klimaatbeheersing is vooral van belang voor sommige Afrikaanse termietensoorten die voor hun voedselvoorziening afhankelijk zijn van een schimmel die alleen rond 30°C gedijt. Deze termieten maken in hun termietenheuvels gebruik van de volgende duurzame koelmethoden</a:t>
            </a:r>
          </a:p>
          <a:p>
            <a:r>
              <a:rPr lang="en-US" dirty="0">
                <a:hlinkClick r:id="rId3"/>
              </a:rPr>
              <a:t>http://duurzamelifestyle.com/15-praktijkvoorbeelden-van-biomimicry/</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24</a:t>
            </a:fld>
            <a:endParaRPr lang="en-US"/>
          </a:p>
        </p:txBody>
      </p:sp>
    </p:spTree>
    <p:extLst>
      <p:ext uri="{BB962C8B-B14F-4D97-AF65-F5344CB8AC3E}">
        <p14:creationId xmlns:p14="http://schemas.microsoft.com/office/powerpoint/2010/main" val="154711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ENGELS </a:t>
            </a:r>
            <a:r>
              <a:rPr lang="en-US" dirty="0" err="1"/>
              <a:t>Introductie</a:t>
            </a:r>
            <a:r>
              <a:rPr lang="en-US" dirty="0"/>
              <a:t> video biomimicry (</a:t>
            </a:r>
            <a:r>
              <a:rPr lang="en-US" dirty="0" err="1"/>
              <a:t>ingewikkelder</a:t>
            </a:r>
            <a:r>
              <a:rPr lang="en-US" dirty="0"/>
              <a:t>)</a:t>
            </a:r>
          </a:p>
          <a:p>
            <a:r>
              <a:rPr lang="en-US" dirty="0"/>
              <a:t>ENGELS </a:t>
            </a:r>
            <a:r>
              <a:rPr lang="en-US" dirty="0" err="1"/>
              <a:t>Andere</a:t>
            </a:r>
            <a:r>
              <a:rPr lang="en-US" dirty="0"/>
              <a:t> video (</a:t>
            </a:r>
            <a:r>
              <a:rPr lang="en-US" dirty="0" err="1"/>
              <a:t>Iets</a:t>
            </a:r>
            <a:r>
              <a:rPr lang="en-US" dirty="0"/>
              <a:t> </a:t>
            </a:r>
            <a:r>
              <a:rPr lang="en-US" dirty="0" err="1"/>
              <a:t>korter</a:t>
            </a:r>
            <a:r>
              <a:rPr lang="en-US" dirty="0"/>
              <a:t>): </a:t>
            </a:r>
            <a:r>
              <a:rPr lang="en-US" dirty="0">
                <a:hlinkClick r:id="rId3"/>
              </a:rPr>
              <a:t>https://www.youtube.com/watch?v=FBUpnG1G4yQ</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25</a:t>
            </a:fld>
            <a:endParaRPr lang="en-US"/>
          </a:p>
        </p:txBody>
      </p:sp>
    </p:spTree>
    <p:extLst>
      <p:ext uri="{BB962C8B-B14F-4D97-AF65-F5344CB8AC3E}">
        <p14:creationId xmlns:p14="http://schemas.microsoft.com/office/powerpoint/2010/main" val="3434812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a:t>
            </a:r>
            <a:r>
              <a:rPr lang="en-US" dirty="0" err="1"/>
              <a:t>IJsvogel</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26</a:t>
            </a:fld>
            <a:endParaRPr lang="en-US"/>
          </a:p>
        </p:txBody>
      </p:sp>
    </p:spTree>
    <p:extLst>
      <p:ext uri="{BB962C8B-B14F-4D97-AF65-F5344CB8AC3E}">
        <p14:creationId xmlns:p14="http://schemas.microsoft.com/office/powerpoint/2010/main" val="872328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Bij het jagen op vis duikt de ijsvogel bijna loodrecht op zijn prooi, waardoor hij met hoge snelheid het wateroppervlak kan doorbreken. Om deze snelheid te ontwikkelen slaat hij tijdens de duik kort met zijn vleugels. Bij voldoende snelheid kan hij tot een diepte van een meter duiken, maar meestal duikt hij niet meer dan enkele decimeters. Om de ogen te beschermen tegen het water gebruikt de ijsvogel zijn </a:t>
            </a:r>
            <a:r>
              <a:rPr lang="nl-NL" sz="1200" b="0" i="0" u="none" strike="noStrike" kern="1200" dirty="0">
                <a:solidFill>
                  <a:schemeClr val="tx1"/>
                </a:solidFill>
                <a:effectLst/>
                <a:latin typeface="+mn-lt"/>
                <a:ea typeface="+mn-ea"/>
                <a:cs typeface="+mn-cs"/>
                <a:hlinkClick r:id="rId3" tooltip="Knipvlies"/>
              </a:rPr>
              <a:t>knipvlies</a:t>
            </a:r>
            <a:r>
              <a:rPr lang="nl-NL" sz="1200" b="0" i="0" kern="1200" dirty="0">
                <a:solidFill>
                  <a:schemeClr val="tx1"/>
                </a:solidFill>
                <a:effectLst/>
                <a:latin typeface="+mn-lt"/>
                <a:ea typeface="+mn-ea"/>
                <a:cs typeface="+mn-cs"/>
              </a:rPr>
              <a:t>, dit is een extra ooglid dat half doorzichtig is en door een </a:t>
            </a:r>
            <a:r>
              <a:rPr lang="nl-NL" sz="1200" b="0" i="0" u="none" strike="noStrike" kern="1200" dirty="0">
                <a:solidFill>
                  <a:schemeClr val="tx1"/>
                </a:solidFill>
                <a:effectLst/>
                <a:latin typeface="+mn-lt"/>
                <a:ea typeface="+mn-ea"/>
                <a:cs typeface="+mn-cs"/>
                <a:hlinkClick r:id="rId4" tooltip="Reflex (biologie)"/>
              </a:rPr>
              <a:t>reflex</a:t>
            </a:r>
            <a:r>
              <a:rPr lang="nl-NL" sz="1200" b="0" i="0" kern="1200" dirty="0">
                <a:solidFill>
                  <a:schemeClr val="tx1"/>
                </a:solidFill>
                <a:effectLst/>
                <a:latin typeface="+mn-lt"/>
                <a:ea typeface="+mn-ea"/>
                <a:cs typeface="+mn-cs"/>
              </a:rPr>
              <a:t> als een duikbril over het oog schuift tijdens het duiken. Het wordt ook gesloten als de vogel de veren poetst, om beschadiging door de klauwen te voorkomen.</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27</a:t>
            </a:fld>
            <a:endParaRPr lang="en-US"/>
          </a:p>
        </p:txBody>
      </p:sp>
    </p:spTree>
    <p:extLst>
      <p:ext uri="{BB962C8B-B14F-4D97-AF65-F5344CB8AC3E}">
        <p14:creationId xmlns:p14="http://schemas.microsoft.com/office/powerpoint/2010/main" val="2256914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ijsvogel</a:t>
            </a:r>
            <a:r>
              <a:rPr lang="en-US" dirty="0"/>
              <a:t> </a:t>
            </a:r>
            <a:r>
              <a:rPr lang="en-US" dirty="0" err="1"/>
              <a:t>heeft</a:t>
            </a:r>
            <a:r>
              <a:rPr lang="en-US" dirty="0"/>
              <a:t> </a:t>
            </a:r>
            <a:r>
              <a:rPr lang="en-US" dirty="0" err="1"/>
              <a:t>als</a:t>
            </a:r>
            <a:r>
              <a:rPr lang="en-US" dirty="0"/>
              <a:t> </a:t>
            </a:r>
            <a:r>
              <a:rPr lang="en-US" dirty="0" err="1"/>
              <a:t>inspiratie</a:t>
            </a:r>
            <a:r>
              <a:rPr lang="en-US" dirty="0"/>
              <a:t> </a:t>
            </a:r>
            <a:r>
              <a:rPr lang="en-US" dirty="0" err="1"/>
              <a:t>gediend</a:t>
            </a:r>
            <a:r>
              <a:rPr lang="en-US" dirty="0"/>
              <a:t> </a:t>
            </a:r>
            <a:r>
              <a:rPr lang="en-US" dirty="0" err="1"/>
              <a:t>voor</a:t>
            </a:r>
            <a:r>
              <a:rPr lang="en-US" dirty="0"/>
              <a:t> het </a:t>
            </a:r>
            <a:r>
              <a:rPr lang="en-US" dirty="0" err="1"/>
              <a:t>ontwerp</a:t>
            </a:r>
            <a:r>
              <a:rPr lang="en-US" dirty="0"/>
              <a:t> van de </a:t>
            </a:r>
            <a:r>
              <a:rPr lang="en-US" dirty="0" err="1"/>
              <a:t>Japanse</a:t>
            </a:r>
            <a:r>
              <a:rPr lang="en-US" dirty="0"/>
              <a:t> Shinkansen </a:t>
            </a:r>
            <a:r>
              <a:rPr lang="en-US" dirty="0" err="1"/>
              <a:t>trein</a:t>
            </a:r>
            <a:r>
              <a:rPr lang="en-US" dirty="0"/>
              <a:t>. De </a:t>
            </a:r>
            <a:r>
              <a:rPr lang="en-US" dirty="0" err="1"/>
              <a:t>neus</a:t>
            </a:r>
            <a:r>
              <a:rPr lang="en-US" dirty="0"/>
              <a:t> van de </a:t>
            </a:r>
            <a:r>
              <a:rPr lang="en-US" dirty="0" err="1"/>
              <a:t>trein</a:t>
            </a:r>
            <a:r>
              <a:rPr lang="en-US" dirty="0"/>
              <a:t> </a:t>
            </a:r>
            <a:r>
              <a:rPr lang="en-US" dirty="0" err="1"/>
              <a:t>heeft</a:t>
            </a:r>
            <a:r>
              <a:rPr lang="en-US" dirty="0"/>
              <a:t> </a:t>
            </a:r>
            <a:r>
              <a:rPr lang="en-US" dirty="0" err="1"/>
              <a:t>dezelfde</a:t>
            </a:r>
            <a:r>
              <a:rPr lang="en-US" dirty="0"/>
              <a:t> </a:t>
            </a:r>
            <a:r>
              <a:rPr lang="en-US" dirty="0" err="1"/>
              <a:t>vorm</a:t>
            </a:r>
            <a:r>
              <a:rPr lang="en-US" dirty="0"/>
              <a:t> </a:t>
            </a:r>
            <a:r>
              <a:rPr lang="en-US" dirty="0" err="1"/>
              <a:t>als</a:t>
            </a:r>
            <a:r>
              <a:rPr lang="en-US" dirty="0"/>
              <a:t> de </a:t>
            </a:r>
            <a:r>
              <a:rPr lang="en-US" dirty="0" err="1"/>
              <a:t>snavel</a:t>
            </a:r>
            <a:r>
              <a:rPr lang="en-US" dirty="0"/>
              <a:t> van de </a:t>
            </a:r>
            <a:r>
              <a:rPr lang="en-US" dirty="0" err="1"/>
              <a:t>vogel</a:t>
            </a:r>
            <a:r>
              <a:rPr lang="en-US" dirty="0"/>
              <a:t>. </a:t>
            </a:r>
            <a:r>
              <a:rPr lang="en-US" dirty="0" err="1"/>
              <a:t>Hierdoor</a:t>
            </a:r>
            <a:r>
              <a:rPr lang="en-US" dirty="0"/>
              <a:t> </a:t>
            </a:r>
            <a:r>
              <a:rPr lang="en-US" dirty="0" err="1"/>
              <a:t>gebruikt</a:t>
            </a:r>
            <a:r>
              <a:rPr lang="en-US" dirty="0"/>
              <a:t> de </a:t>
            </a:r>
            <a:r>
              <a:rPr lang="en-US" dirty="0" err="1"/>
              <a:t>trein</a:t>
            </a:r>
            <a:r>
              <a:rPr lang="en-US" dirty="0"/>
              <a:t> minder </a:t>
            </a:r>
            <a:r>
              <a:rPr lang="en-US" dirty="0" err="1"/>
              <a:t>energie</a:t>
            </a:r>
            <a:r>
              <a:rPr lang="en-US" dirty="0"/>
              <a:t> </a:t>
            </a:r>
            <a:r>
              <a:rPr lang="en-US" dirty="0" err="1"/>
              <a:t>en</a:t>
            </a:r>
            <a:r>
              <a:rPr lang="en-US" dirty="0"/>
              <a:t> </a:t>
            </a:r>
            <a:r>
              <a:rPr lang="en-US" dirty="0" err="1"/>
              <a:t>creëert</a:t>
            </a:r>
            <a:r>
              <a:rPr lang="en-US" dirty="0"/>
              <a:t> het door de </a:t>
            </a:r>
            <a:r>
              <a:rPr lang="en-US" dirty="0" err="1"/>
              <a:t>afgenomen</a:t>
            </a:r>
            <a:r>
              <a:rPr lang="en-US" dirty="0"/>
              <a:t> </a:t>
            </a:r>
            <a:r>
              <a:rPr lang="en-US" dirty="0" err="1"/>
              <a:t>druk</a:t>
            </a:r>
            <a:r>
              <a:rPr lang="en-US" dirty="0"/>
              <a:t> </a:t>
            </a:r>
            <a:r>
              <a:rPr lang="en-US" dirty="0" err="1"/>
              <a:t>geen</a:t>
            </a:r>
            <a:r>
              <a:rPr lang="en-US" dirty="0"/>
              <a:t> </a:t>
            </a:r>
            <a:r>
              <a:rPr lang="en-US" dirty="0" err="1"/>
              <a:t>knal</a:t>
            </a:r>
            <a:r>
              <a:rPr lang="en-US" dirty="0"/>
              <a:t> </a:t>
            </a:r>
            <a:r>
              <a:rPr lang="en-US" dirty="0" err="1"/>
              <a:t>wanneer</a:t>
            </a:r>
            <a:r>
              <a:rPr lang="en-US" dirty="0"/>
              <a:t> de </a:t>
            </a:r>
            <a:r>
              <a:rPr lang="en-US" dirty="0" err="1"/>
              <a:t>trein</a:t>
            </a:r>
            <a:r>
              <a:rPr lang="en-US" dirty="0"/>
              <a:t> </a:t>
            </a:r>
            <a:r>
              <a:rPr lang="en-US" dirty="0" err="1"/>
              <a:t>een</a:t>
            </a:r>
            <a:r>
              <a:rPr lang="en-US" dirty="0"/>
              <a:t> tunnel </a:t>
            </a:r>
            <a:r>
              <a:rPr lang="en-US" dirty="0" err="1"/>
              <a:t>verlaat</a:t>
            </a:r>
            <a:r>
              <a:rPr lang="en-US" dirty="0"/>
              <a:t>.</a:t>
            </a:r>
          </a:p>
          <a:p>
            <a:r>
              <a:rPr lang="en-US" dirty="0"/>
              <a:t>Video about this example and biomimicry: </a:t>
            </a:r>
            <a:r>
              <a:rPr lang="en-US" dirty="0">
                <a:hlinkClick r:id="rId3"/>
              </a:rPr>
              <a:t>https://www.youtube.com/watch?v=iMtXqTmfta0</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28</a:t>
            </a:fld>
            <a:endParaRPr lang="en-US"/>
          </a:p>
        </p:txBody>
      </p:sp>
    </p:spTree>
    <p:extLst>
      <p:ext uri="{BB962C8B-B14F-4D97-AF65-F5344CB8AC3E}">
        <p14:creationId xmlns:p14="http://schemas.microsoft.com/office/powerpoint/2010/main" val="293719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De Engelse term </a:t>
            </a:r>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is afgeleid van de samentrekking van de Griekse woorden bios ’leven’ en mimesis ’imiteren’, dus letterlijk ’het leven imiteren’. De term </a:t>
            </a:r>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werd voor het eerst gebruikt door Janine </a:t>
            </a:r>
            <a:r>
              <a:rPr lang="nl-NL" sz="1200" b="0" i="0" kern="1200" dirty="0" err="1">
                <a:solidFill>
                  <a:schemeClr val="tx1"/>
                </a:solidFill>
                <a:effectLst/>
                <a:latin typeface="+mn-lt"/>
                <a:ea typeface="+mn-ea"/>
                <a:cs typeface="+mn-cs"/>
              </a:rPr>
              <a:t>Benyus</a:t>
            </a:r>
            <a:r>
              <a:rPr lang="nl-NL" sz="1200" b="0" i="0" kern="1200" dirty="0">
                <a:solidFill>
                  <a:schemeClr val="tx1"/>
                </a:solidFill>
                <a:effectLst/>
                <a:latin typeface="+mn-lt"/>
                <a:ea typeface="+mn-ea"/>
                <a:cs typeface="+mn-cs"/>
              </a:rPr>
              <a:t> in haar boek ‘</a:t>
            </a:r>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innovation</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inspired</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by</a:t>
            </a:r>
            <a:r>
              <a:rPr lang="nl-NL" sz="1200" b="0" i="0" kern="1200" dirty="0">
                <a:solidFill>
                  <a:schemeClr val="tx1"/>
                </a:solidFill>
                <a:effectLst/>
                <a:latin typeface="+mn-lt"/>
                <a:ea typeface="+mn-ea"/>
                <a:cs typeface="+mn-cs"/>
              </a:rPr>
              <a:t> nature’ (1997). Daarbij hanteerde zij de volgende definitie:</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​Van het Griekse bios, leven en mimesis, imiteren.</a:t>
            </a:r>
          </a:p>
          <a:p>
            <a:r>
              <a:rPr lang="nl-NL" sz="1200" b="0" i="0" kern="1200" dirty="0">
                <a:solidFill>
                  <a:schemeClr val="tx1"/>
                </a:solidFill>
                <a:effectLst/>
                <a:latin typeface="+mn-lt"/>
                <a:ea typeface="+mn-ea"/>
                <a:cs typeface="+mn-cs"/>
              </a:rPr>
              <a:t>1. De natuur als model. </a:t>
            </a:r>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is een nieuwe wetenschap die de voorbeelden uit de natuur bestudeert en imiteert of als inspiratie gebruikt om problemen in het mensdomein (geïndustrialiseerde samenlevingen) op de te lossen, bijvoorbeeld een zonnecel geïnspireerd op een blad.</a:t>
            </a:r>
          </a:p>
          <a:p>
            <a:r>
              <a:rPr lang="nl-NL" sz="1200" b="0" i="0" kern="1200" dirty="0">
                <a:solidFill>
                  <a:schemeClr val="tx1"/>
                </a:solidFill>
                <a:effectLst/>
                <a:latin typeface="+mn-lt"/>
                <a:ea typeface="+mn-ea"/>
                <a:cs typeface="+mn-cs"/>
              </a:rPr>
              <a:t>2. De natuur als maatstaf. </a:t>
            </a:r>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past ecologische maatstaven toe om de ‘</a:t>
            </a:r>
            <a:r>
              <a:rPr lang="nl-NL" sz="1200" b="0" i="0" kern="1200" dirty="0" err="1">
                <a:solidFill>
                  <a:schemeClr val="tx1"/>
                </a:solidFill>
                <a:effectLst/>
                <a:latin typeface="+mn-lt"/>
                <a:ea typeface="+mn-ea"/>
                <a:cs typeface="+mn-cs"/>
              </a:rPr>
              <a:t>passendheid</a:t>
            </a:r>
            <a:r>
              <a:rPr lang="nl-NL" sz="1200" b="0" i="0" kern="1200" dirty="0">
                <a:solidFill>
                  <a:schemeClr val="tx1"/>
                </a:solidFill>
                <a:effectLst/>
                <a:latin typeface="+mn-lt"/>
                <a:ea typeface="+mn-ea"/>
                <a:cs typeface="+mn-cs"/>
              </a:rPr>
              <a:t>’/ ‘juistheid’ van innovaties te bepalen. Na 3,8 miljard jaar evolutie heeft de natuur geleerd: Wat werkt. Wat geschikt is. Wat blijvend is.</a:t>
            </a:r>
          </a:p>
          <a:p>
            <a:r>
              <a:rPr lang="nl-NL" sz="1200" b="0" i="0" kern="1200" dirty="0">
                <a:solidFill>
                  <a:schemeClr val="tx1"/>
                </a:solidFill>
                <a:effectLst/>
                <a:latin typeface="+mn-lt"/>
                <a:ea typeface="+mn-ea"/>
                <a:cs typeface="+mn-cs"/>
              </a:rPr>
              <a:t>3. De natuur als mentor. </a:t>
            </a:r>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is een nieuwe manier van kijken naar en waarderen van de natuur. Het introduceert een tijdperk dat niet gebaseerd is op wat we uit de natuur kunnen halen, maar wat we van de natuur kunnen leren.</a:t>
            </a:r>
          </a:p>
          <a:p>
            <a:pPr rtl="0" fontAlgn="t"/>
            <a:endParaRPr lang="nl-NL" sz="1200" b="0" i="0" kern="1200" dirty="0">
              <a:solidFill>
                <a:schemeClr val="tx1"/>
              </a:solidFill>
              <a:effectLst/>
              <a:latin typeface="+mn-lt"/>
              <a:ea typeface="+mn-ea"/>
              <a:cs typeface="+mn-cs"/>
            </a:endParaRPr>
          </a:p>
          <a:p>
            <a:pPr rtl="0" fontAlgn="t"/>
            <a:r>
              <a:rPr lang="nl-NL" sz="1200" b="0" i="0" kern="1200" dirty="0" err="1">
                <a:solidFill>
                  <a:schemeClr val="tx1"/>
                </a:solidFill>
                <a:effectLst/>
                <a:latin typeface="+mn-lt"/>
                <a:ea typeface="+mn-ea"/>
                <a:cs typeface="+mn-cs"/>
              </a:rPr>
              <a:t>Biomimicry</a:t>
            </a:r>
            <a:r>
              <a:rPr lang="nl-NL" sz="1200" b="0" i="0" kern="1200" dirty="0">
                <a:solidFill>
                  <a:schemeClr val="tx1"/>
                </a:solidFill>
                <a:effectLst/>
                <a:latin typeface="+mn-lt"/>
                <a:ea typeface="+mn-ea"/>
                <a:cs typeface="+mn-cs"/>
              </a:rPr>
              <a:t> draait dus om het nastreven van de genialiteit van de natuur op het gebied van ontwerpen van producten, processen en systemen. </a:t>
            </a:r>
            <a:endParaRPr lang="en-US" sz="1200" b="0" i="0" kern="1200" dirty="0">
              <a:solidFill>
                <a:schemeClr val="tx1"/>
              </a:solidFill>
              <a:effectLst/>
              <a:latin typeface="+mn-lt"/>
              <a:ea typeface="+mn-ea"/>
              <a:cs typeface="+mn-cs"/>
            </a:endParaRPr>
          </a:p>
          <a:p>
            <a:pPr fontAlgn="base"/>
            <a:r>
              <a:rPr lang="en-US" dirty="0">
                <a:hlinkClick r:id="rId3"/>
              </a:rPr>
              <a:t>http://www.biomimicrynl.org/wat-is-biomimicry.html</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29</a:t>
            </a:fld>
            <a:endParaRPr lang="en-US"/>
          </a:p>
        </p:txBody>
      </p:sp>
    </p:spTree>
    <p:extLst>
      <p:ext uri="{BB962C8B-B14F-4D97-AF65-F5344CB8AC3E}">
        <p14:creationId xmlns:p14="http://schemas.microsoft.com/office/powerpoint/2010/main" val="380246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a:t>
            </a:r>
            <a:r>
              <a:rPr lang="en-US" dirty="0" err="1"/>
              <a:t>Gekko</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3</a:t>
            </a:fld>
            <a:endParaRPr lang="en-US"/>
          </a:p>
        </p:txBody>
      </p:sp>
    </p:spTree>
    <p:extLst>
      <p:ext uri="{BB962C8B-B14F-4D97-AF65-F5344CB8AC3E}">
        <p14:creationId xmlns:p14="http://schemas.microsoft.com/office/powerpoint/2010/main" val="3077416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 Er is sinds 3,8 miljard jaar leven op aarde aanwezig. Dit heeft zich ontwikkeld van de eerste basale levensvormen tot de vaak zeer geavanceerde levensvormen die we nu in de natuur tegenkomen. Sinds het ontstaan van de eerste levensvormen hebben de organismen en (</a:t>
            </a:r>
            <a:r>
              <a:rPr lang="nl-NL" sz="1200" b="0" i="0" kern="1200" dirty="0" err="1">
                <a:solidFill>
                  <a:schemeClr val="tx1"/>
                </a:solidFill>
                <a:effectLst/>
                <a:latin typeface="+mn-lt"/>
                <a:ea typeface="+mn-ea"/>
                <a:cs typeface="+mn-cs"/>
              </a:rPr>
              <a:t>eco</a:t>
            </a:r>
            <a:r>
              <a:rPr lang="nl-NL" sz="1200" b="0" i="0" kern="1200" dirty="0">
                <a:solidFill>
                  <a:schemeClr val="tx1"/>
                </a:solidFill>
                <a:effectLst/>
                <a:latin typeface="+mn-lt"/>
                <a:ea typeface="+mn-ea"/>
                <a:cs typeface="+mn-cs"/>
              </a:rPr>
              <a:t>) systemen op aarde uitgevonden wat werkt, wat passend is binnen de context en wat bijdraagt aan overleven. De natuur is in staat op de meest economische manier haar doelstellingen te behalen in termen van energie en materiaalgebruik.</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(Video in Engels)</a:t>
            </a:r>
          </a:p>
          <a:p>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http://www.biomimicrynl.org/wat-is-biomimicry.html</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30</a:t>
            </a:fld>
            <a:endParaRPr lang="en-US"/>
          </a:p>
        </p:txBody>
      </p:sp>
    </p:spTree>
    <p:extLst>
      <p:ext uri="{BB962C8B-B14F-4D97-AF65-F5344CB8AC3E}">
        <p14:creationId xmlns:p14="http://schemas.microsoft.com/office/powerpoint/2010/main" val="779572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Door de micro-</a:t>
            </a:r>
            <a:r>
              <a:rPr lang="en-US" dirty="0" err="1"/>
              <a:t>structuur</a:t>
            </a:r>
            <a:r>
              <a:rPr lang="en-US" dirty="0"/>
              <a:t> van de </a:t>
            </a:r>
            <a:r>
              <a:rPr lang="en-US" dirty="0" err="1"/>
              <a:t>huidcellen</a:t>
            </a:r>
            <a:r>
              <a:rPr lang="en-US" dirty="0"/>
              <a:t> van </a:t>
            </a:r>
            <a:r>
              <a:rPr lang="en-US" dirty="0" err="1"/>
              <a:t>insecten</a:t>
            </a:r>
            <a:r>
              <a:rPr lang="en-US" dirty="0"/>
              <a:t> (</a:t>
            </a:r>
            <a:r>
              <a:rPr lang="en-US" dirty="0" err="1"/>
              <a:t>en</a:t>
            </a:r>
            <a:r>
              <a:rPr lang="en-US" dirty="0"/>
              <a:t> </a:t>
            </a:r>
            <a:r>
              <a:rPr lang="en-US" dirty="0" err="1"/>
              <a:t>vele</a:t>
            </a:r>
            <a:r>
              <a:rPr lang="en-US" dirty="0"/>
              <a:t> </a:t>
            </a:r>
            <a:r>
              <a:rPr lang="en-US" dirty="0" err="1"/>
              <a:t>andere</a:t>
            </a:r>
            <a:r>
              <a:rPr lang="en-US" dirty="0"/>
              <a:t> </a:t>
            </a:r>
            <a:r>
              <a:rPr lang="en-US" dirty="0" err="1"/>
              <a:t>dieren</a:t>
            </a:r>
            <a:r>
              <a:rPr lang="en-US" dirty="0"/>
              <a:t> </a:t>
            </a:r>
            <a:r>
              <a:rPr lang="en-US" dirty="0" err="1"/>
              <a:t>zoals</a:t>
            </a:r>
            <a:r>
              <a:rPr lang="en-US" dirty="0"/>
              <a:t> de </a:t>
            </a:r>
            <a:r>
              <a:rPr lang="en-US" dirty="0" err="1"/>
              <a:t>pauw</a:t>
            </a:r>
            <a:r>
              <a:rPr lang="en-US" dirty="0"/>
              <a:t>) </a:t>
            </a:r>
            <a:r>
              <a:rPr lang="en-US" dirty="0" err="1"/>
              <a:t>reflecteert</a:t>
            </a:r>
            <a:r>
              <a:rPr lang="en-US" dirty="0"/>
              <a:t> </a:t>
            </a:r>
            <a:r>
              <a:rPr lang="en-US" dirty="0" err="1"/>
              <a:t>licht</a:t>
            </a:r>
            <a:r>
              <a:rPr lang="en-US" dirty="0"/>
              <a:t> op </a:t>
            </a:r>
            <a:r>
              <a:rPr lang="en-US" dirty="0" err="1"/>
              <a:t>zo’n</a:t>
            </a:r>
            <a:r>
              <a:rPr lang="en-US" dirty="0"/>
              <a:t> </a:t>
            </a:r>
            <a:r>
              <a:rPr lang="en-US" dirty="0" err="1"/>
              <a:t>manier</a:t>
            </a:r>
            <a:r>
              <a:rPr lang="en-US" dirty="0"/>
              <a:t> </a:t>
            </a:r>
            <a:r>
              <a:rPr lang="en-US" dirty="0" err="1"/>
              <a:t>dat</a:t>
            </a:r>
            <a:r>
              <a:rPr lang="en-US" dirty="0"/>
              <a:t> </a:t>
            </a:r>
            <a:r>
              <a:rPr lang="en-US" dirty="0" err="1"/>
              <a:t>er</a:t>
            </a:r>
            <a:r>
              <a:rPr lang="en-US" dirty="0"/>
              <a:t> </a:t>
            </a:r>
            <a:r>
              <a:rPr lang="en-US" dirty="0" err="1"/>
              <a:t>verschillende</a:t>
            </a:r>
            <a:r>
              <a:rPr lang="en-US" dirty="0"/>
              <a:t> </a:t>
            </a:r>
            <a:r>
              <a:rPr lang="en-US" dirty="0" err="1"/>
              <a:t>kleuren</a:t>
            </a:r>
            <a:r>
              <a:rPr lang="en-US" dirty="0"/>
              <a:t> </a:t>
            </a:r>
            <a:r>
              <a:rPr lang="en-US" dirty="0" err="1"/>
              <a:t>te</a:t>
            </a:r>
            <a:r>
              <a:rPr lang="en-US" dirty="0"/>
              <a:t> </a:t>
            </a:r>
            <a:r>
              <a:rPr lang="en-US" dirty="0" err="1"/>
              <a:t>zien</a:t>
            </a:r>
            <a:r>
              <a:rPr lang="en-US" dirty="0"/>
              <a:t> </a:t>
            </a:r>
            <a:r>
              <a:rPr lang="en-US" dirty="0" err="1"/>
              <a:t>zijn</a:t>
            </a:r>
            <a:r>
              <a:rPr lang="en-US" dirty="0"/>
              <a:t>. </a:t>
            </a:r>
            <a:r>
              <a:rPr lang="en-US" dirty="0" err="1"/>
              <a:t>Er</a:t>
            </a:r>
            <a:r>
              <a:rPr lang="en-US" dirty="0"/>
              <a:t> is </a:t>
            </a:r>
            <a:r>
              <a:rPr lang="en-US" dirty="0" err="1"/>
              <a:t>daardoor</a:t>
            </a:r>
            <a:r>
              <a:rPr lang="en-US" dirty="0"/>
              <a:t> </a:t>
            </a:r>
            <a:r>
              <a:rPr lang="en-US" dirty="0" err="1"/>
              <a:t>geen</a:t>
            </a:r>
            <a:r>
              <a:rPr lang="en-US" dirty="0"/>
              <a:t> </a:t>
            </a:r>
            <a:r>
              <a:rPr lang="en-US" dirty="0" err="1"/>
              <a:t>toegevoegd</a:t>
            </a:r>
            <a:r>
              <a:rPr lang="en-US" dirty="0"/>
              <a:t> pigment of </a:t>
            </a:r>
            <a:r>
              <a:rPr lang="en-US" dirty="0" err="1"/>
              <a:t>verf</a:t>
            </a:r>
            <a:r>
              <a:rPr lang="en-US" dirty="0"/>
              <a:t> </a:t>
            </a:r>
            <a:r>
              <a:rPr lang="en-US" dirty="0" err="1"/>
              <a:t>nodig</a:t>
            </a:r>
            <a:r>
              <a:rPr lang="en-US" dirty="0"/>
              <a:t>, </a:t>
            </a:r>
            <a:r>
              <a:rPr lang="en-US" dirty="0" err="1"/>
              <a:t>zoals</a:t>
            </a:r>
            <a:r>
              <a:rPr lang="en-US" dirty="0"/>
              <a:t> </a:t>
            </a:r>
            <a:r>
              <a:rPr lang="en-US" dirty="0" err="1"/>
              <a:t>wij</a:t>
            </a:r>
            <a:r>
              <a:rPr lang="en-US" dirty="0"/>
              <a:t> </a:t>
            </a:r>
            <a:r>
              <a:rPr lang="en-US" dirty="0" err="1"/>
              <a:t>mensen</a:t>
            </a:r>
            <a:r>
              <a:rPr lang="en-US" dirty="0"/>
              <a:t> </a:t>
            </a:r>
            <a:r>
              <a:rPr lang="en-US" dirty="0" err="1"/>
              <a:t>dat</a:t>
            </a:r>
            <a:r>
              <a:rPr lang="en-US" dirty="0"/>
              <a:t> </a:t>
            </a:r>
            <a:r>
              <a:rPr lang="en-US" dirty="0" err="1"/>
              <a:t>wel</a:t>
            </a:r>
            <a:r>
              <a:rPr lang="en-US" dirty="0"/>
              <a:t> </a:t>
            </a:r>
            <a:r>
              <a:rPr lang="en-US" dirty="0" err="1"/>
              <a:t>bij</a:t>
            </a:r>
            <a:r>
              <a:rPr lang="en-US" dirty="0"/>
              <a:t> (</a:t>
            </a:r>
            <a:r>
              <a:rPr lang="en-US" dirty="0" err="1"/>
              <a:t>zowel</a:t>
            </a:r>
            <a:r>
              <a:rPr lang="en-US" dirty="0"/>
              <a:t> </a:t>
            </a:r>
            <a:r>
              <a:rPr lang="en-US" dirty="0" err="1"/>
              <a:t>alle</a:t>
            </a:r>
            <a:r>
              <a:rPr lang="en-US" dirty="0"/>
              <a:t>) </a:t>
            </a:r>
            <a:r>
              <a:rPr lang="en-US" dirty="0" err="1"/>
              <a:t>toepassingen</a:t>
            </a:r>
            <a:r>
              <a:rPr lang="en-US" dirty="0"/>
              <a:t> </a:t>
            </a:r>
            <a:r>
              <a:rPr lang="en-US" dirty="0" err="1"/>
              <a:t>gebruiken</a:t>
            </a:r>
            <a:r>
              <a:rPr lang="en-US" dirty="0"/>
              <a:t>. </a:t>
            </a:r>
          </a:p>
        </p:txBody>
      </p:sp>
      <p:sp>
        <p:nvSpPr>
          <p:cNvPr id="4" name="Slide Number Placeholder 3"/>
          <p:cNvSpPr>
            <a:spLocks noGrp="1"/>
          </p:cNvSpPr>
          <p:nvPr>
            <p:ph type="sldNum" sz="quarter" idx="5"/>
          </p:nvPr>
        </p:nvSpPr>
        <p:spPr/>
        <p:txBody>
          <a:bodyPr/>
          <a:lstStyle/>
          <a:p>
            <a:fld id="{FE80C919-022B-4E89-AEBD-BDF3B7627879}" type="slidenum">
              <a:rPr lang="en-US" smtClean="0"/>
              <a:t>31</a:t>
            </a:fld>
            <a:endParaRPr lang="en-US"/>
          </a:p>
        </p:txBody>
      </p:sp>
    </p:spTree>
    <p:extLst>
      <p:ext uri="{BB962C8B-B14F-4D97-AF65-F5344CB8AC3E}">
        <p14:creationId xmlns:p14="http://schemas.microsoft.com/office/powerpoint/2010/main" val="3061561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32</a:t>
            </a:fld>
            <a:endParaRPr lang="en-US"/>
          </a:p>
        </p:txBody>
      </p:sp>
    </p:spTree>
    <p:extLst>
      <p:ext uri="{BB962C8B-B14F-4D97-AF65-F5344CB8AC3E}">
        <p14:creationId xmlns:p14="http://schemas.microsoft.com/office/powerpoint/2010/main" val="2300816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 Life’s Principles </a:t>
            </a:r>
            <a:r>
              <a:rPr lang="en-US" sz="1200" b="0" i="0" kern="1200" dirty="0" err="1">
                <a:solidFill>
                  <a:schemeClr val="tx1"/>
                </a:solidFill>
                <a:effectLst/>
                <a:latin typeface="+mn-lt"/>
                <a:ea typeface="+mn-ea"/>
                <a:cs typeface="+mn-cs"/>
              </a:rPr>
              <a:t>representeren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overkoepelende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patronen</a:t>
            </a:r>
            <a:r>
              <a:rPr lang="en-US" sz="1200" b="0" i="0" kern="1200" dirty="0">
                <a:solidFill>
                  <a:schemeClr val="tx1"/>
                </a:solidFill>
                <a:effectLst/>
                <a:latin typeface="+mn-lt"/>
                <a:ea typeface="+mn-ea"/>
                <a:cs typeface="+mn-cs"/>
              </a:rPr>
              <a:t> die we in </a:t>
            </a:r>
            <a:r>
              <a:rPr lang="en-US" sz="1200" b="0" i="0" kern="1200" dirty="0" err="1">
                <a:solidFill>
                  <a:schemeClr val="tx1"/>
                </a:solidFill>
                <a:effectLst/>
                <a:latin typeface="+mn-lt"/>
                <a:ea typeface="+mn-ea"/>
                <a:cs typeface="+mn-cs"/>
              </a:rPr>
              <a:t>alle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soorten</a:t>
            </a:r>
            <a:r>
              <a:rPr lang="en-US" sz="1200" b="0" i="0" kern="1200" dirty="0">
                <a:solidFill>
                  <a:schemeClr val="tx1"/>
                </a:solidFill>
                <a:effectLst/>
                <a:latin typeface="+mn-lt"/>
                <a:ea typeface="+mn-ea"/>
                <a:cs typeface="+mn-cs"/>
              </a:rPr>
              <a:t> op </a:t>
            </a:r>
            <a:r>
              <a:rPr lang="en-US" sz="1200" b="0" i="0" kern="1200" dirty="0" err="1">
                <a:solidFill>
                  <a:schemeClr val="tx1"/>
                </a:solidFill>
                <a:effectLst/>
                <a:latin typeface="+mn-lt"/>
                <a:ea typeface="+mn-ea"/>
                <a:cs typeface="+mn-cs"/>
              </a:rPr>
              <a:t>aarde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vinden</a:t>
            </a:r>
            <a:r>
              <a:rPr lang="en-US" sz="1200" b="0" i="0" kern="1200" dirty="0">
                <a:solidFill>
                  <a:schemeClr val="tx1"/>
                </a:solidFill>
                <a:effectLst/>
                <a:latin typeface="+mn-lt"/>
                <a:ea typeface="+mn-ea"/>
                <a:cs typeface="+mn-cs"/>
              </a:rPr>
              <a:t>. Het </a:t>
            </a:r>
            <a:r>
              <a:rPr lang="en-US" sz="1200" b="0" i="0" kern="1200" dirty="0" err="1">
                <a:solidFill>
                  <a:schemeClr val="tx1"/>
                </a:solidFill>
                <a:effectLst/>
                <a:latin typeface="+mn-lt"/>
                <a:ea typeface="+mn-ea"/>
                <a:cs typeface="+mn-cs"/>
              </a:rPr>
              <a:t>leven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integreert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optimaliseert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deze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strategieën</a:t>
            </a:r>
            <a:r>
              <a:rPr lang="en-US" sz="1200" b="0" i="0" kern="1200" dirty="0">
                <a:solidFill>
                  <a:schemeClr val="tx1"/>
                </a:solidFill>
                <a:effectLst/>
                <a:latin typeface="+mn-lt"/>
                <a:ea typeface="+mn-ea"/>
                <a:cs typeface="+mn-cs"/>
              </a:rPr>
              <a:t> om </a:t>
            </a:r>
            <a:r>
              <a:rPr lang="en-US" sz="1200" b="0" i="0" kern="1200" dirty="0" err="1">
                <a:solidFill>
                  <a:schemeClr val="tx1"/>
                </a:solidFill>
                <a:effectLst/>
                <a:latin typeface="+mn-lt"/>
                <a:ea typeface="+mn-ea"/>
                <a:cs typeface="+mn-cs"/>
              </a:rPr>
              <a:t>condities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creëren</a:t>
            </a:r>
            <a:r>
              <a:rPr lang="en-US" sz="1200" b="0" i="0" kern="1200" dirty="0">
                <a:solidFill>
                  <a:schemeClr val="tx1"/>
                </a:solidFill>
                <a:effectLst/>
                <a:latin typeface="+mn-lt"/>
                <a:ea typeface="+mn-ea"/>
                <a:cs typeface="+mn-cs"/>
              </a:rPr>
              <a:t> die het </a:t>
            </a:r>
            <a:r>
              <a:rPr lang="en-US" sz="1200" b="0" i="0" kern="1200" dirty="0" err="1">
                <a:solidFill>
                  <a:schemeClr val="tx1"/>
                </a:solidFill>
                <a:effectLst/>
                <a:latin typeface="+mn-lt"/>
                <a:ea typeface="+mn-ea"/>
                <a:cs typeface="+mn-cs"/>
              </a:rPr>
              <a:t>leven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bevorderen</a:t>
            </a:r>
            <a:r>
              <a:rPr lang="en-US" sz="1200" b="0" i="0" kern="1200" dirty="0">
                <a:solidFill>
                  <a:schemeClr val="tx1"/>
                </a:solidFill>
                <a:effectLst/>
                <a:latin typeface="+mn-lt"/>
                <a:ea typeface="+mn-ea"/>
                <a:cs typeface="+mn-cs"/>
              </a:rPr>
              <a:t>. Door </a:t>
            </a:r>
            <a:r>
              <a:rPr lang="en-US" sz="1200" b="0" i="0" kern="1200" dirty="0" err="1">
                <a:solidFill>
                  <a:schemeClr val="tx1"/>
                </a:solidFill>
                <a:effectLst/>
                <a:latin typeface="+mn-lt"/>
                <a:ea typeface="+mn-ea"/>
                <a:cs typeface="+mn-cs"/>
              </a:rPr>
              <a:t>deze</a:t>
            </a:r>
            <a:r>
              <a:rPr lang="en-US" sz="1200" b="0" i="0" kern="1200" dirty="0">
                <a:solidFill>
                  <a:schemeClr val="tx1"/>
                </a:solidFill>
                <a:effectLst/>
                <a:latin typeface="+mn-lt"/>
                <a:ea typeface="+mn-ea"/>
                <a:cs typeface="+mn-cs"/>
              </a:rPr>
              <a:t> basis </a:t>
            </a:r>
            <a:r>
              <a:rPr lang="en-US" sz="1200" b="0" i="0" kern="1200" dirty="0" err="1">
                <a:solidFill>
                  <a:schemeClr val="tx1"/>
                </a:solidFill>
                <a:effectLst/>
                <a:latin typeface="+mn-lt"/>
                <a:ea typeface="+mn-ea"/>
                <a:cs typeface="+mn-cs"/>
              </a:rPr>
              <a:t>principes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benaderen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we </a:t>
            </a:r>
            <a:r>
              <a:rPr lang="en-US" sz="1200" b="0" i="0" kern="1200" dirty="0" err="1">
                <a:solidFill>
                  <a:schemeClr val="tx1"/>
                </a:solidFill>
                <a:effectLst/>
                <a:latin typeface="+mn-lt"/>
                <a:ea typeface="+mn-ea"/>
                <a:cs typeface="+mn-cs"/>
              </a:rPr>
              <a:t>innovatieve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strategieën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imiteren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maken</a:t>
            </a:r>
            <a:r>
              <a:rPr lang="en-US" sz="1200" b="0" i="0" kern="1200" dirty="0">
                <a:solidFill>
                  <a:schemeClr val="tx1"/>
                </a:solidFill>
                <a:effectLst/>
                <a:latin typeface="+mn-lt"/>
                <a:ea typeface="+mn-ea"/>
                <a:cs typeface="+mn-cs"/>
              </a:rPr>
              <a:t> we </a:t>
            </a:r>
            <a:r>
              <a:rPr lang="en-US" sz="1200" b="0" i="0" kern="1200" dirty="0" err="1">
                <a:solidFill>
                  <a:schemeClr val="tx1"/>
                </a:solidFill>
                <a:effectLst/>
                <a:latin typeface="+mn-lt"/>
                <a:ea typeface="+mn-ea"/>
                <a:cs typeface="+mn-cs"/>
              </a:rPr>
              <a:t>ons</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staat</a:t>
            </a:r>
            <a:r>
              <a:rPr lang="en-US" sz="1200" b="0" i="0" kern="1200" dirty="0">
                <a:solidFill>
                  <a:schemeClr val="tx1"/>
                </a:solidFill>
                <a:effectLst/>
                <a:latin typeface="+mn-lt"/>
                <a:ea typeface="+mn-ea"/>
                <a:cs typeface="+mn-cs"/>
              </a:rPr>
              <a:t> om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leren</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genialiteit</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natuur</a:t>
            </a:r>
            <a:r>
              <a:rPr lang="en-US" sz="1200" b="0" i="0" kern="1200" dirty="0">
                <a:solidFill>
                  <a:schemeClr val="tx1"/>
                </a:solidFill>
                <a:effectLst/>
                <a:latin typeface="+mn-lt"/>
                <a:ea typeface="+mn-ea"/>
                <a:cs typeface="+mn-cs"/>
              </a:rPr>
              <a:t>.</a:t>
            </a:r>
          </a:p>
          <a:p>
            <a:r>
              <a:rPr lang="en-US" dirty="0">
                <a:hlinkClick r:id="rId3"/>
              </a:rPr>
              <a:t>https://biomimicry.net/the-buzz/resources/designlens-lifes-principles/</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33</a:t>
            </a:fld>
            <a:endParaRPr lang="en-US"/>
          </a:p>
        </p:txBody>
      </p:sp>
    </p:spTree>
    <p:extLst>
      <p:ext uri="{BB962C8B-B14F-4D97-AF65-F5344CB8AC3E}">
        <p14:creationId xmlns:p14="http://schemas.microsoft.com/office/powerpoint/2010/main" val="3578565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Om biomimicry toe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passen</a:t>
            </a:r>
            <a:r>
              <a:rPr lang="en-US" sz="1200" b="0" i="0" kern="1200" dirty="0">
                <a:solidFill>
                  <a:schemeClr val="tx1"/>
                </a:solidFill>
                <a:effectLst/>
                <a:latin typeface="+mn-lt"/>
                <a:ea typeface="+mn-ea"/>
                <a:cs typeface="+mn-cs"/>
              </a:rPr>
              <a:t> is het </a:t>
            </a:r>
            <a:r>
              <a:rPr lang="en-US" sz="1200" b="0" i="0" kern="1200" dirty="0" err="1">
                <a:solidFill>
                  <a:schemeClr val="tx1"/>
                </a:solidFill>
                <a:effectLst/>
                <a:latin typeface="+mn-lt"/>
                <a:ea typeface="+mn-ea"/>
                <a:cs typeface="+mn-cs"/>
              </a:rPr>
              <a:t>cruciaal</a:t>
            </a:r>
            <a:r>
              <a:rPr lang="en-US" sz="1200" b="0" i="0" kern="1200" dirty="0">
                <a:solidFill>
                  <a:schemeClr val="tx1"/>
                </a:solidFill>
                <a:effectLst/>
                <a:latin typeface="+mn-lt"/>
                <a:ea typeface="+mn-ea"/>
                <a:cs typeface="+mn-cs"/>
              </a:rPr>
              <a:t> om het concept van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begrijpen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is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belangrijk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onderliggend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principe</a:t>
            </a:r>
            <a:r>
              <a:rPr lang="en-US" sz="1200" b="0" i="0" kern="1200" dirty="0">
                <a:solidFill>
                  <a:schemeClr val="tx1"/>
                </a:solidFill>
                <a:effectLst/>
                <a:latin typeface="+mn-lt"/>
                <a:ea typeface="+mn-ea"/>
                <a:cs typeface="+mn-cs"/>
              </a:rPr>
              <a:t> van biomimicry. Door </a:t>
            </a:r>
            <a:r>
              <a:rPr lang="en-US" sz="1200" b="0" i="0" kern="1200" dirty="0" err="1">
                <a:solidFill>
                  <a:schemeClr val="tx1"/>
                </a:solidFill>
                <a:effectLst/>
                <a:latin typeface="+mn-lt"/>
                <a:ea typeface="+mn-ea"/>
                <a:cs typeface="+mn-cs"/>
              </a:rPr>
              <a:t>functies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benoemen</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structuren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vormen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processen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systemen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gedragingen</a:t>
            </a:r>
            <a:r>
              <a:rPr lang="en-US" sz="1200" b="0" i="0" kern="1200" dirty="0">
                <a:solidFill>
                  <a:schemeClr val="tx1"/>
                </a:solidFill>
                <a:effectLst/>
                <a:latin typeface="+mn-lt"/>
                <a:ea typeface="+mn-ea"/>
                <a:cs typeface="+mn-cs"/>
              </a:rPr>
              <a:t> in de </a:t>
            </a:r>
            <a:r>
              <a:rPr lang="en-US" sz="1200" b="0" i="0" kern="1200" dirty="0" err="1">
                <a:solidFill>
                  <a:schemeClr val="tx1"/>
                </a:solidFill>
                <a:effectLst/>
                <a:latin typeface="+mn-lt"/>
                <a:ea typeface="+mn-ea"/>
                <a:cs typeface="+mn-cs"/>
              </a:rPr>
              <a:t>natuur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vertaalslag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gemaakt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worden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naar</a:t>
            </a:r>
            <a:r>
              <a:rPr lang="en-US" sz="1200" b="0" i="0" kern="1200" dirty="0">
                <a:solidFill>
                  <a:schemeClr val="tx1"/>
                </a:solidFill>
                <a:effectLst/>
                <a:latin typeface="+mn-lt"/>
                <a:ea typeface="+mn-ea"/>
                <a:cs typeface="+mn-cs"/>
              </a:rPr>
              <a:t> het </a:t>
            </a:r>
            <a:r>
              <a:rPr lang="en-US" sz="1200" b="0" i="0" kern="1200" dirty="0" err="1">
                <a:solidFill>
                  <a:schemeClr val="tx1"/>
                </a:solidFill>
                <a:effectLst/>
                <a:latin typeface="+mn-lt"/>
                <a:ea typeface="+mn-ea"/>
                <a:cs typeface="+mn-cs"/>
              </a:rPr>
              <a:t>inwerken</a:t>
            </a:r>
            <a:r>
              <a:rPr lang="en-US" sz="1200" b="0" i="0" kern="1200" dirty="0">
                <a:solidFill>
                  <a:schemeClr val="tx1"/>
                </a:solidFill>
                <a:effectLst/>
                <a:latin typeface="+mn-lt"/>
                <a:ea typeface="+mn-ea"/>
                <a:cs typeface="+mn-cs"/>
              </a:rPr>
              <a:t> van die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duurzame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ontwerpen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34</a:t>
            </a:fld>
            <a:endParaRPr lang="en-US"/>
          </a:p>
        </p:txBody>
      </p:sp>
    </p:spTree>
    <p:extLst>
      <p:ext uri="{BB962C8B-B14F-4D97-AF65-F5344CB8AC3E}">
        <p14:creationId xmlns:p14="http://schemas.microsoft.com/office/powerpoint/2010/main" val="2904803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err="1"/>
              <a:t>Meerdere</a:t>
            </a:r>
            <a:r>
              <a:rPr lang="en-US" b="1" dirty="0"/>
              <a:t> </a:t>
            </a:r>
            <a:r>
              <a:rPr lang="en-US" b="1" dirty="0" err="1"/>
              <a:t>antwoorden</a:t>
            </a:r>
            <a:r>
              <a:rPr lang="en-US" b="1" dirty="0"/>
              <a:t> correct!) </a:t>
            </a:r>
            <a:r>
              <a:rPr lang="en-US" b="0" dirty="0" err="1"/>
              <a:t>Een</a:t>
            </a:r>
            <a:r>
              <a:rPr lang="en-US" b="0" dirty="0"/>
              <a:t> </a:t>
            </a:r>
            <a:r>
              <a:rPr lang="en-US" b="0" dirty="0" err="1"/>
              <a:t>functie</a:t>
            </a:r>
            <a:r>
              <a:rPr lang="en-US" b="0" dirty="0"/>
              <a:t> van de </a:t>
            </a:r>
            <a:r>
              <a:rPr lang="en-US" b="0" dirty="0" err="1"/>
              <a:t>wortels</a:t>
            </a:r>
            <a:r>
              <a:rPr lang="en-US" b="0" dirty="0"/>
              <a:t> van </a:t>
            </a:r>
            <a:r>
              <a:rPr lang="en-US" b="0" dirty="0" err="1"/>
              <a:t>een</a:t>
            </a:r>
            <a:r>
              <a:rPr lang="en-US" b="0" dirty="0"/>
              <a:t> plant is om </a:t>
            </a:r>
            <a:r>
              <a:rPr lang="en-US" b="1" dirty="0" err="1"/>
              <a:t>voedingsstoffen</a:t>
            </a:r>
            <a:r>
              <a:rPr lang="en-US" b="1" dirty="0"/>
              <a:t> </a:t>
            </a:r>
            <a:r>
              <a:rPr lang="en-US" b="1" dirty="0" err="1"/>
              <a:t>te</a:t>
            </a:r>
            <a:r>
              <a:rPr lang="en-US" b="1" dirty="0"/>
              <a:t> </a:t>
            </a:r>
            <a:r>
              <a:rPr lang="en-US" b="1" dirty="0" err="1"/>
              <a:t>absorberen</a:t>
            </a:r>
            <a:r>
              <a:rPr lang="en-US" b="0" dirty="0"/>
              <a:t>. </a:t>
            </a:r>
            <a:r>
              <a:rPr lang="en-US" b="0" dirty="0" err="1"/>
              <a:t>Een</a:t>
            </a:r>
            <a:r>
              <a:rPr lang="en-US" b="0" dirty="0"/>
              <a:t> </a:t>
            </a:r>
            <a:r>
              <a:rPr lang="en-US" b="0" dirty="0" err="1"/>
              <a:t>functie</a:t>
            </a:r>
            <a:r>
              <a:rPr lang="en-US" b="0" dirty="0"/>
              <a:t> van de </a:t>
            </a:r>
            <a:r>
              <a:rPr lang="en-US" b="0" dirty="0" err="1"/>
              <a:t>kamelenbult</a:t>
            </a:r>
            <a:r>
              <a:rPr lang="en-US" b="0" dirty="0"/>
              <a:t> is om </a:t>
            </a:r>
            <a:r>
              <a:rPr lang="en-US" b="1" dirty="0"/>
              <a:t>vet op </a:t>
            </a:r>
            <a:r>
              <a:rPr lang="en-US" b="1" dirty="0" err="1"/>
              <a:t>te</a:t>
            </a:r>
            <a:r>
              <a:rPr lang="en-US" b="1" dirty="0"/>
              <a:t> </a:t>
            </a:r>
            <a:r>
              <a:rPr lang="en-US" b="1" dirty="0" err="1"/>
              <a:t>slaan</a:t>
            </a:r>
            <a:r>
              <a:rPr lang="en-US" b="0" dirty="0"/>
              <a:t>. </a:t>
            </a:r>
            <a:r>
              <a:rPr lang="en-US" b="0" dirty="0" err="1"/>
              <a:t>Een</a:t>
            </a:r>
            <a:r>
              <a:rPr lang="en-US" b="0" dirty="0"/>
              <a:t> </a:t>
            </a:r>
            <a:r>
              <a:rPr lang="en-US" b="0" dirty="0" err="1"/>
              <a:t>functie</a:t>
            </a:r>
            <a:r>
              <a:rPr lang="en-US" b="0" dirty="0"/>
              <a:t> van de </a:t>
            </a:r>
            <a:r>
              <a:rPr lang="en-US" b="0" dirty="0" err="1"/>
              <a:t>inkt</a:t>
            </a:r>
            <a:r>
              <a:rPr lang="en-US" b="0" dirty="0"/>
              <a:t> van </a:t>
            </a:r>
            <a:r>
              <a:rPr lang="en-US" b="0" dirty="0" err="1"/>
              <a:t>een</a:t>
            </a:r>
            <a:r>
              <a:rPr lang="en-US" b="0" dirty="0"/>
              <a:t> octopus is om </a:t>
            </a:r>
            <a:r>
              <a:rPr lang="en-US" b="1" dirty="0" err="1"/>
              <a:t>roofdieren</a:t>
            </a:r>
            <a:r>
              <a:rPr lang="en-US" b="1" dirty="0"/>
              <a:t> </a:t>
            </a:r>
            <a:r>
              <a:rPr lang="en-US" b="1" dirty="0" err="1"/>
              <a:t>af</a:t>
            </a:r>
            <a:r>
              <a:rPr lang="en-US" b="1" dirty="0"/>
              <a:t> </a:t>
            </a:r>
            <a:r>
              <a:rPr lang="en-US" b="1" dirty="0" err="1"/>
              <a:t>te</a:t>
            </a:r>
            <a:r>
              <a:rPr lang="en-US" b="1" dirty="0"/>
              <a:t> </a:t>
            </a:r>
            <a:r>
              <a:rPr lang="en-US" b="1" dirty="0" err="1"/>
              <a:t>leiden</a:t>
            </a:r>
            <a:r>
              <a:rPr lang="en-US" b="0" dirty="0"/>
              <a:t>. </a:t>
            </a:r>
            <a:r>
              <a:rPr lang="en-US" b="0" dirty="0" err="1"/>
              <a:t>Een</a:t>
            </a:r>
            <a:r>
              <a:rPr lang="en-US" b="0" dirty="0"/>
              <a:t> </a:t>
            </a:r>
            <a:r>
              <a:rPr lang="en-US" b="0" dirty="0" err="1"/>
              <a:t>functie</a:t>
            </a:r>
            <a:r>
              <a:rPr lang="en-US" b="0" dirty="0"/>
              <a:t> van de </a:t>
            </a:r>
            <a:r>
              <a:rPr lang="en-US" b="0" dirty="0" err="1"/>
              <a:t>staart</a:t>
            </a:r>
            <a:r>
              <a:rPr lang="en-US" b="0" dirty="0"/>
              <a:t> van </a:t>
            </a:r>
            <a:r>
              <a:rPr lang="en-US" b="0" dirty="0" err="1"/>
              <a:t>een</a:t>
            </a:r>
            <a:r>
              <a:rPr lang="en-US" b="0" dirty="0"/>
              <a:t> </a:t>
            </a:r>
            <a:r>
              <a:rPr lang="en-US" b="0" dirty="0" err="1"/>
              <a:t>kangoeroe</a:t>
            </a:r>
            <a:r>
              <a:rPr lang="en-US" b="0" dirty="0"/>
              <a:t> is om </a:t>
            </a:r>
            <a:r>
              <a:rPr lang="en-US" b="1" dirty="0"/>
              <a:t>in </a:t>
            </a:r>
            <a:r>
              <a:rPr lang="en-US" b="1" dirty="0" err="1"/>
              <a:t>balans</a:t>
            </a:r>
            <a:r>
              <a:rPr lang="en-US" b="1" dirty="0"/>
              <a:t> </a:t>
            </a:r>
            <a:r>
              <a:rPr lang="en-US" b="1" dirty="0" err="1"/>
              <a:t>te</a:t>
            </a:r>
            <a:r>
              <a:rPr lang="en-US" b="1" dirty="0"/>
              <a:t> </a:t>
            </a:r>
            <a:r>
              <a:rPr lang="en-US" b="1" dirty="0" err="1"/>
              <a:t>blijven</a:t>
            </a:r>
            <a:r>
              <a:rPr lang="en-US" b="0" dirty="0"/>
              <a:t>. </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35</a:t>
            </a:fld>
            <a:endParaRPr lang="en-US"/>
          </a:p>
        </p:txBody>
      </p:sp>
    </p:spTree>
    <p:extLst>
      <p:ext uri="{BB962C8B-B14F-4D97-AF65-F5344CB8AC3E}">
        <p14:creationId xmlns:p14="http://schemas.microsoft.com/office/powerpoint/2010/main" val="2790880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FE80C919-022B-4E89-AEBD-BDF3B7627879}" type="slidenum">
              <a:rPr lang="en-US" smtClean="0"/>
              <a:t>39</a:t>
            </a:fld>
            <a:endParaRPr lang="en-US"/>
          </a:p>
        </p:txBody>
      </p:sp>
    </p:spTree>
    <p:extLst>
      <p:ext uri="{BB962C8B-B14F-4D97-AF65-F5344CB8AC3E}">
        <p14:creationId xmlns:p14="http://schemas.microsoft.com/office/powerpoint/2010/main" val="260647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Gekkos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zijn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bekend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vanwege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vermogen</a:t>
            </a:r>
            <a:r>
              <a:rPr lang="en-US" sz="1200" b="0" i="0" kern="1200" dirty="0">
                <a:solidFill>
                  <a:schemeClr val="tx1"/>
                </a:solidFill>
                <a:effectLst/>
                <a:latin typeface="+mn-lt"/>
                <a:ea typeface="+mn-ea"/>
                <a:cs typeface="+mn-cs"/>
              </a:rPr>
              <a:t> om </a:t>
            </a:r>
            <a:r>
              <a:rPr lang="nl-NL" sz="1200" b="0" i="0" kern="1200" noProof="0" dirty="0">
                <a:solidFill>
                  <a:schemeClr val="tx1"/>
                </a:solidFill>
                <a:effectLst/>
                <a:latin typeface="+mn-lt"/>
                <a:ea typeface="+mn-ea"/>
                <a:cs typeface="+mn-cs"/>
              </a:rPr>
              <a:t>verticale vlakken op te lopen en zelfs ondersteboven te blijven hangen. Ze kunnen dit doordat ze de zuignapjes aan hun poten op elk moment aan en uit kunnen zetten. </a:t>
            </a:r>
            <a:r>
              <a:rPr lang="en-US" sz="1200" b="0" i="0" kern="1200" dirty="0">
                <a:solidFill>
                  <a:schemeClr val="tx1"/>
                </a:solidFill>
                <a:effectLst/>
                <a:latin typeface="+mn-lt"/>
                <a:ea typeface="+mn-ea"/>
                <a:cs typeface="+mn-cs"/>
              </a:rPr>
              <a:t> </a:t>
            </a:r>
          </a:p>
          <a:p>
            <a:r>
              <a:rPr lang="en-US" dirty="0">
                <a:hlinkClick r:id="rId3"/>
              </a:rPr>
              <a:t>https://www.livescience.com/47307-how-geckos-stick-and-unstick-feet.html</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4</a:t>
            </a:fld>
            <a:endParaRPr lang="en-US"/>
          </a:p>
        </p:txBody>
      </p:sp>
    </p:spTree>
    <p:extLst>
      <p:ext uri="{BB962C8B-B14F-4D97-AF65-F5344CB8AC3E}">
        <p14:creationId xmlns:p14="http://schemas.microsoft.com/office/powerpoint/2010/main" val="247501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Geïnspireerd</a:t>
            </a:r>
            <a:r>
              <a:rPr lang="en-US" dirty="0"/>
              <a:t> door de </a:t>
            </a:r>
            <a:r>
              <a:rPr lang="en-US" dirty="0" err="1"/>
              <a:t>gekko</a:t>
            </a:r>
            <a:r>
              <a:rPr lang="en-US" dirty="0"/>
              <a:t> </a:t>
            </a:r>
            <a:r>
              <a:rPr lang="en-US" dirty="0" err="1"/>
              <a:t>heeft</a:t>
            </a:r>
            <a:r>
              <a:rPr lang="en-US" dirty="0"/>
              <a:t> </a:t>
            </a:r>
            <a:r>
              <a:rPr lang="en-US" dirty="0" err="1"/>
              <a:t>tapijtproducent</a:t>
            </a:r>
            <a:r>
              <a:rPr lang="en-US" dirty="0"/>
              <a:t> Interface </a:t>
            </a:r>
            <a:r>
              <a:rPr lang="en-US" dirty="0" err="1"/>
              <a:t>een</a:t>
            </a:r>
            <a:r>
              <a:rPr lang="en-US" dirty="0"/>
              <a:t> </a:t>
            </a:r>
            <a:r>
              <a:rPr lang="en-US" dirty="0" err="1"/>
              <a:t>plakstrip</a:t>
            </a:r>
            <a:r>
              <a:rPr lang="en-US" dirty="0"/>
              <a:t> </a:t>
            </a:r>
            <a:r>
              <a:rPr lang="en-US" dirty="0" err="1"/>
              <a:t>ontwikkeld</a:t>
            </a:r>
            <a:r>
              <a:rPr lang="en-US" dirty="0"/>
              <a:t> die </a:t>
            </a:r>
            <a:r>
              <a:rPr lang="en-US" dirty="0" err="1"/>
              <a:t>geen</a:t>
            </a:r>
            <a:r>
              <a:rPr lang="en-US" dirty="0"/>
              <a:t> </a:t>
            </a:r>
            <a:r>
              <a:rPr lang="en-US" dirty="0" err="1"/>
              <a:t>lijm</a:t>
            </a:r>
            <a:r>
              <a:rPr lang="en-US" dirty="0"/>
              <a:t> </a:t>
            </a:r>
            <a:r>
              <a:rPr lang="en-US" dirty="0" err="1"/>
              <a:t>gebruikt</a:t>
            </a:r>
            <a:r>
              <a:rPr lang="en-US" dirty="0"/>
              <a:t> </a:t>
            </a:r>
            <a:r>
              <a:rPr lang="en-US" dirty="0" err="1"/>
              <a:t>en</a:t>
            </a:r>
            <a:r>
              <a:rPr lang="en-US" dirty="0"/>
              <a:t> her </a:t>
            </a:r>
            <a:r>
              <a:rPr lang="en-US" dirty="0" err="1"/>
              <a:t>te</a:t>
            </a:r>
            <a:r>
              <a:rPr lang="en-US" dirty="0"/>
              <a:t> </a:t>
            </a:r>
            <a:r>
              <a:rPr lang="en-US" dirty="0" err="1"/>
              <a:t>gebruiken</a:t>
            </a:r>
            <a:r>
              <a:rPr lang="en-US" dirty="0"/>
              <a:t> is om zo </a:t>
            </a:r>
            <a:r>
              <a:rPr lang="en-US" dirty="0" err="1"/>
              <a:t>vloertegels</a:t>
            </a:r>
            <a:r>
              <a:rPr lang="en-US" dirty="0"/>
              <a:t> </a:t>
            </a:r>
            <a:r>
              <a:rPr lang="en-US" dirty="0" err="1"/>
              <a:t>aan</a:t>
            </a:r>
            <a:r>
              <a:rPr lang="en-US" dirty="0"/>
              <a:t> </a:t>
            </a:r>
            <a:r>
              <a:rPr lang="en-US" dirty="0" err="1"/>
              <a:t>elkaar</a:t>
            </a:r>
            <a:r>
              <a:rPr lang="en-US" dirty="0"/>
              <a:t> </a:t>
            </a:r>
            <a:r>
              <a:rPr lang="en-US" dirty="0" err="1"/>
              <a:t>te</a:t>
            </a:r>
            <a:r>
              <a:rPr lang="en-US" dirty="0"/>
              <a:t> </a:t>
            </a:r>
            <a:r>
              <a:rPr lang="en-US" dirty="0" err="1"/>
              <a:t>bevestigen</a:t>
            </a:r>
            <a:r>
              <a:rPr lang="en-US" dirty="0"/>
              <a:t>.  </a:t>
            </a:r>
          </a:p>
          <a:p>
            <a:r>
              <a:rPr lang="en-US" dirty="0">
                <a:hlinkClick r:id="rId3"/>
              </a:rPr>
              <a:t>https://www.interface.com/EU/nl-NL/about/modulair-systeem/TacTiles-nl_NL</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5</a:t>
            </a:fld>
            <a:endParaRPr lang="en-US"/>
          </a:p>
        </p:txBody>
      </p:sp>
    </p:spTree>
    <p:extLst>
      <p:ext uri="{BB962C8B-B14F-4D97-AF65-F5344CB8AC3E}">
        <p14:creationId xmlns:p14="http://schemas.microsoft.com/office/powerpoint/2010/main" val="326475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Mug</a:t>
            </a:r>
          </a:p>
        </p:txBody>
      </p:sp>
      <p:sp>
        <p:nvSpPr>
          <p:cNvPr id="4" name="Slide Number Placeholder 3"/>
          <p:cNvSpPr>
            <a:spLocks noGrp="1"/>
          </p:cNvSpPr>
          <p:nvPr>
            <p:ph type="sldNum" sz="quarter" idx="5"/>
          </p:nvPr>
        </p:nvSpPr>
        <p:spPr/>
        <p:txBody>
          <a:bodyPr/>
          <a:lstStyle/>
          <a:p>
            <a:fld id="{FE80C919-022B-4E89-AEBD-BDF3B7627879}" type="slidenum">
              <a:rPr lang="en-US" smtClean="0"/>
              <a:t>6</a:t>
            </a:fld>
            <a:endParaRPr lang="en-US"/>
          </a:p>
        </p:txBody>
      </p:sp>
    </p:spTree>
    <p:extLst>
      <p:ext uri="{BB962C8B-B14F-4D97-AF65-F5344CB8AC3E}">
        <p14:creationId xmlns:p14="http://schemas.microsoft.com/office/powerpoint/2010/main" val="153510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t>
            </a:r>
            <a:r>
              <a:rPr lang="en-US" sz="1200" b="0" i="0" kern="1200" dirty="0" err="1">
                <a:solidFill>
                  <a:schemeClr val="tx1"/>
                </a:solidFill>
                <a:effectLst/>
                <a:latin typeface="+mn-lt"/>
                <a:ea typeface="+mn-ea"/>
                <a:cs typeface="+mn-cs"/>
              </a:rPr>
              <a:t>eerste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instantie</a:t>
            </a:r>
            <a:r>
              <a:rPr lang="en-US" sz="1200" b="0" i="0" kern="1200" dirty="0">
                <a:solidFill>
                  <a:schemeClr val="tx1"/>
                </a:solidFill>
                <a:effectLst/>
                <a:latin typeface="+mn-lt"/>
                <a:ea typeface="+mn-ea"/>
                <a:cs typeface="+mn-cs"/>
              </a:rPr>
              <a:t> is de </a:t>
            </a:r>
            <a:r>
              <a:rPr lang="en-US" sz="1200" b="0" i="0" kern="1200" dirty="0" err="1">
                <a:solidFill>
                  <a:schemeClr val="tx1"/>
                </a:solidFill>
                <a:effectLst/>
                <a:latin typeface="+mn-lt"/>
                <a:ea typeface="+mn-ea"/>
                <a:cs typeface="+mn-cs"/>
              </a:rPr>
              <a:t>steek</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mug </a:t>
            </a:r>
            <a:r>
              <a:rPr lang="en-US" sz="1200" b="0" i="0" kern="1200" dirty="0" err="1">
                <a:solidFill>
                  <a:schemeClr val="tx1"/>
                </a:solidFill>
                <a:effectLst/>
                <a:latin typeface="+mn-lt"/>
                <a:ea typeface="+mn-ea"/>
                <a:cs typeface="+mn-cs"/>
              </a:rPr>
              <a:t>pijnloos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snuitpunt</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mug </a:t>
            </a:r>
            <a:r>
              <a:rPr lang="en-US" sz="1200" b="0" i="0" kern="1200" dirty="0" err="1">
                <a:solidFill>
                  <a:schemeClr val="tx1"/>
                </a:solidFill>
                <a:effectLst/>
                <a:latin typeface="+mn-lt"/>
                <a:ea typeface="+mn-ea"/>
                <a:cs typeface="+mn-cs"/>
              </a:rPr>
              <a:t>bevat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gezaagde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meerdere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sprieten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waardoor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huidzenuwen</a:t>
            </a:r>
            <a:r>
              <a:rPr lang="en-US" sz="1200" b="0" i="0" kern="1200" dirty="0">
                <a:solidFill>
                  <a:schemeClr val="tx1"/>
                </a:solidFill>
                <a:effectLst/>
                <a:latin typeface="+mn-lt"/>
                <a:ea typeface="+mn-ea"/>
                <a:cs typeface="+mn-cs"/>
              </a:rPr>
              <a:t> op minder </a:t>
            </a:r>
            <a:r>
              <a:rPr lang="en-US" sz="1200" b="0" i="0" kern="1200" dirty="0" err="1">
                <a:solidFill>
                  <a:schemeClr val="tx1"/>
                </a:solidFill>
                <a:effectLst/>
                <a:latin typeface="+mn-lt"/>
                <a:ea typeface="+mn-ea"/>
                <a:cs typeface="+mn-cs"/>
              </a:rPr>
              <a:t>plekken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worden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geraakt</a:t>
            </a:r>
            <a:r>
              <a:rPr lang="en-US" sz="1200" b="0" i="0" kern="1200" dirty="0">
                <a:solidFill>
                  <a:schemeClr val="tx1"/>
                </a:solidFill>
                <a:effectLst/>
                <a:latin typeface="+mn-lt"/>
                <a:ea typeface="+mn-ea"/>
                <a:cs typeface="+mn-cs"/>
              </a:rPr>
              <a:t>. Minder </a:t>
            </a:r>
            <a:r>
              <a:rPr lang="en-US" sz="1200" b="0" i="0" kern="1200" dirty="0" err="1">
                <a:solidFill>
                  <a:schemeClr val="tx1"/>
                </a:solidFill>
                <a:effectLst/>
                <a:latin typeface="+mn-lt"/>
                <a:ea typeface="+mn-ea"/>
                <a:cs typeface="+mn-cs"/>
              </a:rPr>
              <a:t>oppervlakte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dat</a:t>
            </a:r>
            <a:r>
              <a:rPr lang="en-US" sz="1200" b="0" i="0" kern="1200" dirty="0">
                <a:solidFill>
                  <a:schemeClr val="tx1"/>
                </a:solidFill>
                <a:effectLst/>
                <a:latin typeface="+mn-lt"/>
                <a:ea typeface="+mn-ea"/>
                <a:cs typeface="+mn-cs"/>
              </a:rPr>
              <a:t> in contact </a:t>
            </a:r>
            <a:r>
              <a:rPr lang="en-US" sz="1200" b="0" i="0" kern="1200" dirty="0" err="1">
                <a:solidFill>
                  <a:schemeClr val="tx1"/>
                </a:solidFill>
                <a:effectLst/>
                <a:latin typeface="+mn-lt"/>
                <a:ea typeface="+mn-ea"/>
                <a:cs typeface="+mn-cs"/>
              </a:rPr>
              <a:t>komt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betekent</a:t>
            </a:r>
            <a:r>
              <a:rPr lang="en-US" sz="1200" b="0" i="0" kern="1200" dirty="0">
                <a:solidFill>
                  <a:schemeClr val="tx1"/>
                </a:solidFill>
                <a:effectLst/>
                <a:latin typeface="+mn-lt"/>
                <a:ea typeface="+mn-ea"/>
                <a:cs typeface="+mn-cs"/>
              </a:rPr>
              <a:t> minder </a:t>
            </a:r>
            <a:r>
              <a:rPr lang="en-US" sz="1200" b="0" i="0" kern="1200" dirty="0" err="1">
                <a:solidFill>
                  <a:schemeClr val="tx1"/>
                </a:solidFill>
                <a:effectLst/>
                <a:latin typeface="+mn-lt"/>
                <a:ea typeface="+mn-ea"/>
                <a:cs typeface="+mn-cs"/>
              </a:rPr>
              <a:t>pijn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7</a:t>
            </a:fld>
            <a:endParaRPr lang="en-US"/>
          </a:p>
        </p:txBody>
      </p:sp>
    </p:spTree>
    <p:extLst>
      <p:ext uri="{BB962C8B-B14F-4D97-AF65-F5344CB8AC3E}">
        <p14:creationId xmlns:p14="http://schemas.microsoft.com/office/powerpoint/2010/main" val="244740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Japanse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wetenschappers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hebben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ontwikkeld</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millimeter </a:t>
            </a:r>
            <a:r>
              <a:rPr lang="en-US" sz="1200" b="0" i="0" kern="1200" dirty="0" err="1">
                <a:solidFill>
                  <a:schemeClr val="tx1"/>
                </a:solidFill>
                <a:effectLst/>
                <a:latin typeface="+mn-lt"/>
                <a:ea typeface="+mn-ea"/>
                <a:cs typeface="+mn-cs"/>
              </a:rPr>
              <a:t>lang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diameter van maar 0.1 mm. De </a:t>
            </a:r>
            <a:r>
              <a:rPr lang="en-US" sz="1200" b="0" i="0" kern="1200" dirty="0" err="1">
                <a:solidFill>
                  <a:schemeClr val="tx1"/>
                </a:solidFill>
                <a:effectLst/>
                <a:latin typeface="+mn-lt"/>
                <a:ea typeface="+mn-ea"/>
                <a:cs typeface="+mn-cs"/>
              </a:rPr>
              <a:t>structuur</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naald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lijkt</a:t>
            </a:r>
            <a:r>
              <a:rPr lang="en-US" sz="1200" b="0" i="0" kern="1200" dirty="0">
                <a:solidFill>
                  <a:schemeClr val="tx1"/>
                </a:solidFill>
                <a:effectLst/>
                <a:latin typeface="+mn-lt"/>
                <a:ea typeface="+mn-ea"/>
                <a:cs typeface="+mn-cs"/>
              </a:rPr>
              <a:t> op die van de </a:t>
            </a:r>
            <a:r>
              <a:rPr lang="en-US" sz="1200" b="0" i="0" kern="1200" dirty="0" err="1">
                <a:solidFill>
                  <a:schemeClr val="tx1"/>
                </a:solidFill>
                <a:effectLst/>
                <a:latin typeface="+mn-lt"/>
                <a:ea typeface="+mn-ea"/>
                <a:cs typeface="+mn-cs"/>
              </a:rPr>
              <a:t>snuitpunt</a:t>
            </a:r>
            <a:r>
              <a:rPr lang="en-US" sz="1200" b="0" i="0" kern="1200" dirty="0">
                <a:solidFill>
                  <a:schemeClr val="tx1"/>
                </a:solidFill>
                <a:effectLst/>
                <a:latin typeface="+mn-lt"/>
                <a:ea typeface="+mn-ea"/>
                <a:cs typeface="+mn-cs"/>
              </a:rPr>
              <a:t> van de mug: </a:t>
            </a:r>
            <a:r>
              <a:rPr lang="en-US" sz="1200" b="0" i="0" kern="1200" dirty="0" err="1">
                <a:solidFill>
                  <a:schemeClr val="tx1"/>
                </a:solidFill>
                <a:effectLst/>
                <a:latin typeface="+mn-lt"/>
                <a:ea typeface="+mn-ea"/>
                <a:cs typeface="+mn-cs"/>
              </a:rPr>
              <a:t>meerdere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sprieten</a:t>
            </a:r>
            <a:r>
              <a:rPr lang="en-US" sz="1200" b="0" i="0" kern="1200" dirty="0">
                <a:solidFill>
                  <a:schemeClr val="tx1"/>
                </a:solidFill>
                <a:effectLst/>
                <a:latin typeface="+mn-lt"/>
                <a:ea typeface="+mn-ea"/>
                <a:cs typeface="+mn-cs"/>
              </a:rPr>
              <a:t> met </a:t>
            </a:r>
            <a:r>
              <a:rPr lang="en-US" sz="1200" b="0" i="0" kern="1200" dirty="0" err="1">
                <a:solidFill>
                  <a:schemeClr val="tx1"/>
                </a:solidFill>
                <a:effectLst/>
                <a:latin typeface="+mn-lt"/>
                <a:ea typeface="+mn-ea"/>
                <a:cs typeface="+mn-cs"/>
              </a:rPr>
              <a:t>gezaagde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kanten</a:t>
            </a:r>
            <a:r>
              <a:rPr lang="en-US" sz="1200" b="0" i="0" kern="1200" dirty="0">
                <a:solidFill>
                  <a:schemeClr val="tx1"/>
                </a:solidFill>
                <a:effectLst/>
                <a:latin typeface="+mn-lt"/>
                <a:ea typeface="+mn-ea"/>
                <a:cs typeface="+mn-cs"/>
              </a:rPr>
              <a:t>. In het midden </a:t>
            </a:r>
            <a:r>
              <a:rPr lang="en-US" sz="1200" b="0" i="0" kern="1200" dirty="0" err="1">
                <a:solidFill>
                  <a:schemeClr val="tx1"/>
                </a:solidFill>
                <a:effectLst/>
                <a:latin typeface="+mn-lt"/>
                <a:ea typeface="+mn-ea"/>
                <a:cs typeface="+mn-cs"/>
              </a:rPr>
              <a:t>bevindt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buis</a:t>
            </a:r>
            <a:r>
              <a:rPr lang="en-US" sz="1200" b="0" i="0" kern="1200" dirty="0">
                <a:solidFill>
                  <a:schemeClr val="tx1"/>
                </a:solidFill>
                <a:effectLst/>
                <a:latin typeface="+mn-lt"/>
                <a:ea typeface="+mn-ea"/>
                <a:cs typeface="+mn-cs"/>
              </a:rPr>
              <a:t> om de </a:t>
            </a:r>
            <a:r>
              <a:rPr lang="en-US" sz="1200" b="0" i="0" kern="1200" dirty="0" err="1">
                <a:solidFill>
                  <a:schemeClr val="tx1"/>
                </a:solidFill>
                <a:effectLst/>
                <a:latin typeface="+mn-lt"/>
                <a:ea typeface="+mn-ea"/>
                <a:cs typeface="+mn-cs"/>
              </a:rPr>
              <a:t>vloeistof</a:t>
            </a:r>
            <a:r>
              <a:rPr lang="en-US" sz="1200" b="0" i="0" kern="1200" dirty="0">
                <a:solidFill>
                  <a:schemeClr val="tx1"/>
                </a:solidFill>
                <a:effectLst/>
                <a:latin typeface="+mn-lt"/>
                <a:ea typeface="+mn-ea"/>
                <a:cs typeface="+mn-cs"/>
              </a:rPr>
              <a:t> toe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dienen</a:t>
            </a:r>
            <a:r>
              <a:rPr lang="en-US" sz="1200" b="0" i="0" kern="1200" dirty="0">
                <a:solidFill>
                  <a:schemeClr val="tx1"/>
                </a:solidFill>
                <a:effectLst/>
                <a:latin typeface="+mn-lt"/>
                <a:ea typeface="+mn-ea"/>
                <a:cs typeface="+mn-cs"/>
              </a:rPr>
              <a:t> of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verzamelen</a:t>
            </a:r>
            <a:r>
              <a:rPr lang="en-US" sz="1200" b="0" i="0" kern="1200" dirty="0">
                <a:solidFill>
                  <a:schemeClr val="tx1"/>
                </a:solidFill>
                <a:effectLst/>
                <a:latin typeface="+mn-lt"/>
                <a:ea typeface="+mn-ea"/>
                <a:cs typeface="+mn-cs"/>
              </a:rPr>
              <a:t>.</a:t>
            </a:r>
          </a:p>
          <a:p>
            <a:r>
              <a:rPr lang="en-US" dirty="0">
                <a:hlinkClick r:id="rId3"/>
              </a:rPr>
              <a:t>https://asknature.org/idea/mosquito-inspired-microneedle/</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8</a:t>
            </a:fld>
            <a:endParaRPr lang="en-US"/>
          </a:p>
        </p:txBody>
      </p:sp>
    </p:spTree>
    <p:extLst>
      <p:ext uri="{BB962C8B-B14F-4D97-AF65-F5344CB8AC3E}">
        <p14:creationId xmlns:p14="http://schemas.microsoft.com/office/powerpoint/2010/main" val="146553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a:t>
            </a:r>
            <a:r>
              <a:rPr lang="en-US" dirty="0" err="1"/>
              <a:t>Zwartlijven</a:t>
            </a:r>
            <a:r>
              <a:rPr lang="en-US" dirty="0"/>
              <a:t> (</a:t>
            </a:r>
            <a:r>
              <a:rPr lang="en-US" dirty="0" err="1"/>
              <a:t>kevers</a:t>
            </a:r>
            <a:r>
              <a:rPr lang="en-US" dirty="0"/>
              <a:t>)</a:t>
            </a:r>
          </a:p>
        </p:txBody>
      </p:sp>
      <p:sp>
        <p:nvSpPr>
          <p:cNvPr id="4" name="Slide Number Placeholder 3"/>
          <p:cNvSpPr>
            <a:spLocks noGrp="1"/>
          </p:cNvSpPr>
          <p:nvPr>
            <p:ph type="sldNum" sz="quarter" idx="5"/>
          </p:nvPr>
        </p:nvSpPr>
        <p:spPr/>
        <p:txBody>
          <a:bodyPr/>
          <a:lstStyle/>
          <a:p>
            <a:fld id="{FE80C919-022B-4E89-AEBD-BDF3B7627879}" type="slidenum">
              <a:rPr lang="en-US" smtClean="0"/>
              <a:t>9</a:t>
            </a:fld>
            <a:endParaRPr lang="en-US"/>
          </a:p>
        </p:txBody>
      </p:sp>
    </p:spTree>
    <p:extLst>
      <p:ext uri="{BB962C8B-B14F-4D97-AF65-F5344CB8AC3E}">
        <p14:creationId xmlns:p14="http://schemas.microsoft.com/office/powerpoint/2010/main" val="35302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stijl te bewerken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FB0D1DB7-BF8C-40CB-8966-F6935E86A2F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C6C9-B5A8-4DFA-937D-528FDF488C5E}" type="slidenum">
              <a:rPr lang="en-US" smtClean="0"/>
              <a:t>‹nr.›</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73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B0D1DB7-BF8C-40CB-8966-F6935E86A2F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278325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B0D1DB7-BF8C-40CB-8966-F6935E86A2F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176036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B0D1DB7-BF8C-40CB-8966-F6935E86A2F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121914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B0D1DB7-BF8C-40CB-8966-F6935E86A2FB}"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6C6C9-B5A8-4DFA-937D-528FDF488C5E}" type="slidenum">
              <a:rPr lang="en-US" smtClean="0"/>
              <a:t>‹nr.›</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48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a:t>Klik om stijl te bewerken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B0D1DB7-BF8C-40CB-8966-F6935E86A2FB}"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322166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a:t>Klik om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B0D1DB7-BF8C-40CB-8966-F6935E86A2FB}" type="datetimeFigureOut">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318083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B0D1DB7-BF8C-40CB-8966-F6935E86A2FB}" type="datetimeFigureOut">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146023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B0D1DB7-BF8C-40CB-8966-F6935E86A2FB}" type="datetimeFigureOut">
              <a:rPr lang="en-US" smtClean="0"/>
              <a:t>11/26/2019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240908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a:t>Klik om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B0D1DB7-BF8C-40CB-8966-F6935E86A2FB}" type="datetimeFigureOut">
              <a:rPr lang="en-US" smtClean="0"/>
              <a:t>11/26/2019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466C6C9-B5A8-4DFA-937D-528FDF488C5E}" type="slidenum">
              <a:rPr lang="en-US" smtClean="0"/>
              <a:t>‹nr.›</a:t>
            </a:fld>
            <a:endParaRPr lang="en-US"/>
          </a:p>
        </p:txBody>
      </p:sp>
    </p:spTree>
    <p:extLst>
      <p:ext uri="{BB962C8B-B14F-4D97-AF65-F5344CB8AC3E}">
        <p14:creationId xmlns:p14="http://schemas.microsoft.com/office/powerpoint/2010/main" val="97634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B0D1DB7-BF8C-40CB-8966-F6935E86A2FB}"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6C6C9-B5A8-4DFA-937D-528FDF488C5E}" type="slidenum">
              <a:rPr lang="en-US" smtClean="0"/>
              <a:t>‹nr.›</a:t>
            </a:fld>
            <a:endParaRPr lang="en-US"/>
          </a:p>
        </p:txBody>
      </p:sp>
    </p:spTree>
    <p:extLst>
      <p:ext uri="{BB962C8B-B14F-4D97-AF65-F5344CB8AC3E}">
        <p14:creationId xmlns:p14="http://schemas.microsoft.com/office/powerpoint/2010/main" val="10775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a:t>Klik om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B0D1DB7-BF8C-40CB-8966-F6935E86A2FB}" type="datetimeFigureOut">
              <a:rPr lang="en-US" smtClean="0"/>
              <a:t>11/26/2019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466C6C9-B5A8-4DFA-937D-528FDF488C5E}" type="slidenum">
              <a:rPr lang="en-US" smtClean="0"/>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6821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iMtXqTmfta0?start=324&amp;feature=oembed" TargetMode="Externa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3.pn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jtNs5k2KHXU?feature=oembed"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3.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7.png"/><Relationship Id="rId5" Type="http://schemas.openxmlformats.org/officeDocument/2006/relationships/image" Target="../media/image53.jpeg"/><Relationship Id="rId10" Type="http://schemas.openxmlformats.org/officeDocument/2006/relationships/image" Target="../media/image61.svg"/><Relationship Id="rId4" Type="http://schemas.openxmlformats.org/officeDocument/2006/relationships/image" Target="../media/image52.jpe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5.sv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71.sv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biomimicrynl.org/" TargetMode="External"/><Relationship Id="rId5" Type="http://schemas.openxmlformats.org/officeDocument/2006/relationships/hyperlink" Target="http://www.biolearn.nl/" TargetMode="External"/><Relationship Id="rId4" Type="http://schemas.openxmlformats.org/officeDocument/2006/relationships/hyperlink" Target="http://www.biolearn.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Biomimicry Institute | The Leonardo DiCaprio Foundation">
            <a:extLst>
              <a:ext uri="{FF2B5EF4-FFF2-40B4-BE49-F238E27FC236}">
                <a16:creationId xmlns:a16="http://schemas.microsoft.com/office/drawing/2014/main" xmlns="" id="{A7B8915F-0BD1-46B0-869E-29CD51F23517}"/>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2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2C2DED6-B4CF-47B7-AA59-B4B9CF9FF86C}"/>
              </a:ext>
            </a:extLst>
          </p:cNvPr>
          <p:cNvSpPr>
            <a:spLocks noGrp="1"/>
          </p:cNvSpPr>
          <p:nvPr>
            <p:ph type="ctrTitle"/>
          </p:nvPr>
        </p:nvSpPr>
        <p:spPr>
          <a:xfrm>
            <a:off x="965200" y="965200"/>
            <a:ext cx="10261600" cy="3564869"/>
          </a:xfrm>
        </p:spPr>
        <p:txBody>
          <a:bodyPr>
            <a:normAutofit/>
          </a:bodyPr>
          <a:lstStyle/>
          <a:p>
            <a:pPr algn="l"/>
            <a:r>
              <a:rPr lang="en-US" sz="11500">
                <a:ln w="22225">
                  <a:solidFill>
                    <a:schemeClr val="tx1"/>
                  </a:solidFill>
                  <a:miter lim="800000"/>
                </a:ln>
                <a:noFill/>
              </a:rPr>
              <a:t>Leren van de Natuur</a:t>
            </a:r>
            <a:endParaRPr lang="en-US" sz="11500" dirty="0">
              <a:ln w="22225">
                <a:solidFill>
                  <a:schemeClr val="tx1"/>
                </a:solidFill>
                <a:miter lim="800000"/>
              </a:ln>
              <a:noFill/>
            </a:endParaRPr>
          </a:p>
        </p:txBody>
      </p:sp>
      <p:sp>
        <p:nvSpPr>
          <p:cNvPr id="3" name="Subtitle 2">
            <a:extLst>
              <a:ext uri="{FF2B5EF4-FFF2-40B4-BE49-F238E27FC236}">
                <a16:creationId xmlns:a16="http://schemas.microsoft.com/office/drawing/2014/main" xmlns="" id="{D24BBB6C-DB35-4821-8778-5F080B4D0888}"/>
              </a:ext>
            </a:extLst>
          </p:cNvPr>
          <p:cNvSpPr>
            <a:spLocks noGrp="1"/>
          </p:cNvSpPr>
          <p:nvPr>
            <p:ph type="subTitle" idx="1"/>
          </p:nvPr>
        </p:nvSpPr>
        <p:spPr>
          <a:xfrm>
            <a:off x="965200" y="4572002"/>
            <a:ext cx="10261600" cy="1427965"/>
          </a:xfrm>
        </p:spPr>
        <p:txBody>
          <a:bodyPr>
            <a:normAutofit lnSpcReduction="10000"/>
          </a:bodyPr>
          <a:lstStyle/>
          <a:p>
            <a:pPr algn="l"/>
            <a:r>
              <a:rPr lang="en-US" sz="3200" dirty="0" err="1"/>
              <a:t>Introductie</a:t>
            </a:r>
            <a:r>
              <a:rPr lang="en-US" sz="3200" dirty="0"/>
              <a:t> Biomimicry</a:t>
            </a:r>
          </a:p>
          <a:p>
            <a:pPr algn="l"/>
            <a:endParaRPr lang="en-US" sz="2000" dirty="0"/>
          </a:p>
          <a:p>
            <a:pPr algn="l"/>
            <a:r>
              <a:rPr lang="en-US" sz="2000" dirty="0"/>
              <a:t>						</a:t>
            </a:r>
            <a:endParaRPr lang="en-US" sz="3200" dirty="0"/>
          </a:p>
        </p:txBody>
      </p:sp>
      <p:pic>
        <p:nvPicPr>
          <p:cNvPr id="6" name="Picture 4" descr="Erasmus+: More study and staff mobility opportunities to ...">
            <a:extLst>
              <a:ext uri="{FF2B5EF4-FFF2-40B4-BE49-F238E27FC236}">
                <a16:creationId xmlns:a16="http://schemas.microsoft.com/office/drawing/2014/main" xmlns="" id="{0DA8E174-1DD5-46CE-BCD0-01FD06C0BB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96" b="45176"/>
          <a:stretch/>
        </p:blipFill>
        <p:spPr bwMode="auto">
          <a:xfrm>
            <a:off x="9594359" y="0"/>
            <a:ext cx="2597621" cy="780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xmlns="" id="{16143F2D-ECE0-4499-B42D-A1206B6FE03B}"/>
              </a:ext>
            </a:extLst>
          </p:cNvPr>
          <p:cNvPicPr>
            <a:picLocks noChangeAspect="1"/>
          </p:cNvPicPr>
          <p:nvPr/>
        </p:nvPicPr>
        <p:blipFill rotWithShape="1">
          <a:blip r:embed="rId5"/>
          <a:srcRect l="15588" t="8841" r="70000" b="75894"/>
          <a:stretch/>
        </p:blipFill>
        <p:spPr>
          <a:xfrm>
            <a:off x="9594380" y="5310239"/>
            <a:ext cx="2597620" cy="1547742"/>
          </a:xfrm>
          <a:prstGeom prst="rect">
            <a:avLst/>
          </a:prstGeom>
        </p:spPr>
      </p:pic>
      <p:sp>
        <p:nvSpPr>
          <p:cNvPr id="4" name="Tekstvak 3">
            <a:extLst>
              <a:ext uri="{FF2B5EF4-FFF2-40B4-BE49-F238E27FC236}">
                <a16:creationId xmlns:a16="http://schemas.microsoft.com/office/drawing/2014/main" xmlns="" id="{DDB26C9F-CFE4-4052-A65D-6C0C4D6C4ED3}"/>
              </a:ext>
            </a:extLst>
          </p:cNvPr>
          <p:cNvSpPr txBox="1"/>
          <p:nvPr/>
        </p:nvSpPr>
        <p:spPr>
          <a:xfrm>
            <a:off x="7198290" y="6396316"/>
            <a:ext cx="3498358" cy="461665"/>
          </a:xfrm>
          <a:prstGeom prst="rect">
            <a:avLst/>
          </a:prstGeom>
          <a:noFill/>
        </p:spPr>
        <p:txBody>
          <a:bodyPr wrap="square" rtlCol="0">
            <a:spAutoFit/>
          </a:bodyPr>
          <a:lstStyle/>
          <a:p>
            <a:r>
              <a:rPr lang="en-US" sz="2400" dirty="0"/>
              <a:t>www.biolearn.eu</a:t>
            </a:r>
          </a:p>
        </p:txBody>
      </p:sp>
    </p:spTree>
    <p:extLst>
      <p:ext uri="{BB962C8B-B14F-4D97-AF65-F5344CB8AC3E}">
        <p14:creationId xmlns:p14="http://schemas.microsoft.com/office/powerpoint/2010/main" val="21950724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570BA3-8C9F-4807-BF44-40396D9D1DDF}"/>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a:solidFill>
                  <a:srgbClr val="000000"/>
                </a:solidFill>
                <a:latin typeface="+mj-lt"/>
                <a:ea typeface="+mj-ea"/>
                <a:cs typeface="+mj-cs"/>
              </a:rPr>
              <a:t>Water </a:t>
            </a:r>
            <a:r>
              <a:rPr lang="en-US" sz="4400" dirty="0" err="1">
                <a:solidFill>
                  <a:srgbClr val="000000"/>
                </a:solidFill>
                <a:latin typeface="+mj-lt"/>
                <a:ea typeface="+mj-ea"/>
                <a:cs typeface="+mj-cs"/>
              </a:rPr>
              <a:t>opvangen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een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kever</a:t>
            </a:r>
            <a:r>
              <a:rPr lang="en-US" sz="4400" dirty="0">
                <a:solidFill>
                  <a:srgbClr val="000000"/>
                </a:solidFill>
                <a:latin typeface="+mj-lt"/>
                <a:ea typeface="+mj-ea"/>
                <a:cs typeface="+mj-cs"/>
              </a:rPr>
              <a:t>? </a:t>
            </a:r>
          </a:p>
        </p:txBody>
      </p:sp>
      <p:pic>
        <p:nvPicPr>
          <p:cNvPr id="9220" name="Picture 4" descr="301 Moved Permanently">
            <a:extLst>
              <a:ext uri="{FF2B5EF4-FFF2-40B4-BE49-F238E27FC236}">
                <a16:creationId xmlns:a16="http://schemas.microsoft.com/office/drawing/2014/main" xmlns="" id="{4387A904-766C-4871-A77D-CE50EC5D917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6866" r="35129" b="1"/>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2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a:t>Water </a:t>
            </a:r>
            <a:r>
              <a:rPr lang="en-US" dirty="0" err="1"/>
              <a:t>halen</a:t>
            </a:r>
            <a:r>
              <a:rPr lang="en-US" dirty="0"/>
              <a:t> </a:t>
            </a:r>
            <a:r>
              <a:rPr lang="en-US" dirty="0" err="1"/>
              <a:t>uit</a:t>
            </a:r>
            <a:r>
              <a:rPr lang="en-US" dirty="0"/>
              <a:t> mist </a:t>
            </a:r>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10242" name="Picture 2" descr="Design Challenge">
            <a:extLst>
              <a:ext uri="{FF2B5EF4-FFF2-40B4-BE49-F238E27FC236}">
                <a16:creationId xmlns:a16="http://schemas.microsoft.com/office/drawing/2014/main" xmlns="" id="{6BB5B152-753F-42E3-BD58-170BFDE18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90688"/>
            <a:ext cx="7762672" cy="51574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tse1.mm.bing.net/th?id=OIP.0VewpQj8BMckNSBBMYrqxQHaFj&amp;pid=Api">
            <a:extLst>
              <a:ext uri="{FF2B5EF4-FFF2-40B4-BE49-F238E27FC236}">
                <a16:creationId xmlns:a16="http://schemas.microsoft.com/office/drawing/2014/main" xmlns="" id="{413D9110-B4DF-459C-98FB-7886A9FFB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6680" y="1485106"/>
            <a:ext cx="4215320" cy="536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1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s://icdn4.digitaltrends.com/image/humpback-whale-2-2508x1672.jpg">
            <a:extLst>
              <a:ext uri="{FF2B5EF4-FFF2-40B4-BE49-F238E27FC236}">
                <a16:creationId xmlns:a16="http://schemas.microsoft.com/office/drawing/2014/main" xmlns="" id="{3D8509AE-B33C-4ECD-BCD7-1D09EC6B5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54" b="78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80D24CF-2E57-4F4F-811D-4054998FFAE5}"/>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err="1">
                <a:solidFill>
                  <a:srgbClr val="000000"/>
                </a:solidFill>
                <a:latin typeface="+mj-lt"/>
                <a:ea typeface="+mj-ea"/>
                <a:cs typeface="+mj-cs"/>
              </a:rPr>
              <a:t>Zwemmen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een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bultrug</a:t>
            </a:r>
            <a:r>
              <a:rPr lang="en-US" sz="4400" dirty="0">
                <a:solidFill>
                  <a:srgbClr val="000000"/>
                </a:solidFill>
                <a:latin typeface="+mj-lt"/>
                <a:ea typeface="+mj-ea"/>
                <a:cs typeface="+mj-cs"/>
              </a:rPr>
              <a:t>?</a:t>
            </a:r>
          </a:p>
        </p:txBody>
      </p:sp>
      <p:pic>
        <p:nvPicPr>
          <p:cNvPr id="14338" name="Picture 2" descr="https://tse4.mm.bing.net/th?id=OIP.QzVVyO4JdEUULW90CZkEgQHaDC&amp;pid=Api">
            <a:extLst>
              <a:ext uri="{FF2B5EF4-FFF2-40B4-BE49-F238E27FC236}">
                <a16:creationId xmlns:a16="http://schemas.microsoft.com/office/drawing/2014/main" xmlns="" id="{29A27C0A-893C-4BA6-980B-7EB25051078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5029" r="39343" b="1"/>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9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err="1"/>
              <a:t>Windmolens</a:t>
            </a:r>
            <a:endParaRPr lang="en-US" dirty="0"/>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12292" name="Picture 4" descr="biomimicry examples whale power">
            <a:extLst>
              <a:ext uri="{FF2B5EF4-FFF2-40B4-BE49-F238E27FC236}">
                <a16:creationId xmlns:a16="http://schemas.microsoft.com/office/drawing/2014/main" xmlns="" id="{596629FC-D006-428D-B613-661C1AC92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4442"/>
            <a:ext cx="6400800" cy="4873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tse1.mm.bing.net/th?id=OIP.uGEzE2zC2QTkdEYMHxNC-QHaE7&amp;pid=Api">
            <a:extLst>
              <a:ext uri="{FF2B5EF4-FFF2-40B4-BE49-F238E27FC236}">
                <a16:creationId xmlns:a16="http://schemas.microsoft.com/office/drawing/2014/main" xmlns="" id="{FFFFCFDA-424E-4D37-869C-36907B6DEE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383" y="1984442"/>
            <a:ext cx="6310617" cy="487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77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a:t>O Foil Boat </a:t>
            </a:r>
            <a:r>
              <a:rPr lang="en-US" dirty="0" err="1"/>
              <a:t>Propellor</a:t>
            </a:r>
            <a:endParaRPr lang="en-US" dirty="0"/>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6" name="Picture 2" descr="De bronafbeelding bekijken">
            <a:extLst>
              <a:ext uri="{FF2B5EF4-FFF2-40B4-BE49-F238E27FC236}">
                <a16:creationId xmlns:a16="http://schemas.microsoft.com/office/drawing/2014/main" xmlns="" id="{C459EA02-F244-41FF-BE8F-B5E6DF6E2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88553"/>
            <a:ext cx="6468107" cy="5069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fbeeldingsresultaten voor O foil">
            <a:extLst>
              <a:ext uri="{FF2B5EF4-FFF2-40B4-BE49-F238E27FC236}">
                <a16:creationId xmlns:a16="http://schemas.microsoft.com/office/drawing/2014/main" xmlns="" id="{13C90EFB-693B-4057-AC04-5693F5B210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8107" y="2518794"/>
            <a:ext cx="5723893" cy="433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61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ECBFB-1051-4399-AE63-5B29E2C70793}"/>
              </a:ext>
            </a:extLst>
          </p:cNvPr>
          <p:cNvSpPr>
            <a:spLocks noGrp="1"/>
          </p:cNvSpPr>
          <p:nvPr>
            <p:ph type="title"/>
          </p:nvPr>
        </p:nvSpPr>
        <p:spPr/>
        <p:txBody>
          <a:bodyPr/>
          <a:lstStyle/>
          <a:p>
            <a:r>
              <a:rPr lang="en-US" dirty="0" err="1"/>
              <a:t>Voorbeeld</a:t>
            </a:r>
            <a:r>
              <a:rPr lang="en-US" dirty="0"/>
              <a:t> </a:t>
            </a:r>
            <a:r>
              <a:rPr lang="en-US" dirty="0" err="1"/>
              <a:t>proces</a:t>
            </a:r>
            <a:endParaRPr lang="en-US" dirty="0"/>
          </a:p>
        </p:txBody>
      </p:sp>
      <p:sp>
        <p:nvSpPr>
          <p:cNvPr id="3" name="Content Placeholder 2">
            <a:extLst>
              <a:ext uri="{FF2B5EF4-FFF2-40B4-BE49-F238E27FC236}">
                <a16:creationId xmlns:a16="http://schemas.microsoft.com/office/drawing/2014/main" xmlns="" id="{4CC64B8E-A6A2-4C97-A6F8-F68498C832F9}"/>
              </a:ext>
            </a:extLst>
          </p:cNvPr>
          <p:cNvSpPr>
            <a:spLocks noGrp="1"/>
          </p:cNvSpPr>
          <p:nvPr>
            <p:ph idx="1"/>
          </p:nvPr>
        </p:nvSpPr>
        <p:spPr/>
        <p:txBody>
          <a:bodyPr/>
          <a:lstStyle/>
          <a:p>
            <a:endParaRPr lang="en-US"/>
          </a:p>
        </p:txBody>
      </p:sp>
      <p:pic>
        <p:nvPicPr>
          <p:cNvPr id="1030" name="Picture 6" descr="Mossel (weekdier) - Wikipedia">
            <a:extLst>
              <a:ext uri="{FF2B5EF4-FFF2-40B4-BE49-F238E27FC236}">
                <a16:creationId xmlns:a16="http://schemas.microsoft.com/office/drawing/2014/main" xmlns="" id="{CEAF92E8-6CF9-4273-B22D-89E5848BA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12192000" cy="689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66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80D24CF-2E57-4F4F-811D-4054998FFAE5}"/>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err="1">
                <a:solidFill>
                  <a:srgbClr val="000000"/>
                </a:solidFill>
                <a:latin typeface="+mj-lt"/>
                <a:ea typeface="+mj-ea"/>
                <a:cs typeface="+mj-cs"/>
              </a:rPr>
              <a:t>Chemie</a:t>
            </a:r>
            <a:r>
              <a:rPr lang="en-US" sz="4400" dirty="0">
                <a:solidFill>
                  <a:srgbClr val="000000"/>
                </a:solidFill>
                <a:latin typeface="+mj-lt"/>
                <a:ea typeface="+mj-ea"/>
                <a:cs typeface="+mj-cs"/>
              </a:rPr>
              <a:t> in water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een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mossel</a:t>
            </a:r>
            <a:r>
              <a:rPr lang="en-US" sz="4400" dirty="0">
                <a:solidFill>
                  <a:srgbClr val="000000"/>
                </a:solidFill>
                <a:latin typeface="+mj-lt"/>
                <a:ea typeface="+mj-ea"/>
                <a:cs typeface="+mj-cs"/>
              </a:rPr>
              <a:t>? </a:t>
            </a:r>
          </a:p>
        </p:txBody>
      </p:sp>
      <p:pic>
        <p:nvPicPr>
          <p:cNvPr id="8" name="Picture 2" descr="Mussels Underwater">
            <a:extLst>
              <a:ext uri="{FF2B5EF4-FFF2-40B4-BE49-F238E27FC236}">
                <a16:creationId xmlns:a16="http://schemas.microsoft.com/office/drawing/2014/main" xmlns="" id="{1F5B173F-EC1B-47B5-BD55-925CDFEAD5C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5956" r="25163" b="1"/>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5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err="1"/>
              <a:t>Superlijm</a:t>
            </a:r>
            <a:r>
              <a:rPr lang="en-US" dirty="0"/>
              <a:t> (in water)</a:t>
            </a:r>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1028" name="Picture 4" descr="Scientists Invent A New Glue That Works Underwater">
            <a:extLst>
              <a:ext uri="{FF2B5EF4-FFF2-40B4-BE49-F238E27FC236}">
                <a16:creationId xmlns:a16="http://schemas.microsoft.com/office/drawing/2014/main" xmlns="" id="{C9C42E22-B4F6-4C93-99AC-44FD2B075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21" y="1700048"/>
            <a:ext cx="8710929" cy="5157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se4.mm.bing.net/th?id=OIP.ns2E9Ku0xNv6XUO84IPGyAHaE8&amp;pid=Api">
            <a:extLst>
              <a:ext uri="{FF2B5EF4-FFF2-40B4-BE49-F238E27FC236}">
                <a16:creationId xmlns:a16="http://schemas.microsoft.com/office/drawing/2014/main" xmlns="" id="{81090BF5-F940-40D6-916A-B05C5E548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41616" y="2541664"/>
            <a:ext cx="5157952"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4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Why Ants Handle Traffic Better Than You Do : NPR">
            <a:extLst>
              <a:ext uri="{FF2B5EF4-FFF2-40B4-BE49-F238E27FC236}">
                <a16:creationId xmlns:a16="http://schemas.microsoft.com/office/drawing/2014/main" xmlns="" id="{AD295E28-3982-4B6F-8712-C9712328481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3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CD4C829-754A-4925-BB1B-8A3BF90EFC70}"/>
              </a:ext>
            </a:extLst>
          </p:cNvPr>
          <p:cNvSpPr>
            <a:spLocks noGrp="1"/>
          </p:cNvSpPr>
          <p:nvPr>
            <p:ph type="title"/>
          </p:nvPr>
        </p:nvSpPr>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dirty="0">
                <a:ln w="0"/>
                <a:solidFill>
                  <a:schemeClr val="accent3"/>
                </a:solidFill>
                <a:effectLst>
                  <a:outerShdw blurRad="38100" dist="19050" dir="2700000" algn="tl" rotWithShape="0">
                    <a:schemeClr val="dk1">
                      <a:alpha val="40000"/>
                    </a:schemeClr>
                  </a:outerShdw>
                </a:effectLst>
              </a:rPr>
              <a:t>Even </a:t>
            </a:r>
            <a:r>
              <a:rPr lang="en-US" dirty="0" err="1">
                <a:ln w="0"/>
                <a:solidFill>
                  <a:schemeClr val="accent3"/>
                </a:solidFill>
                <a:effectLst>
                  <a:outerShdw blurRad="38100" dist="19050" dir="2700000" algn="tl" rotWithShape="0">
                    <a:schemeClr val="dk1">
                      <a:alpha val="40000"/>
                    </a:schemeClr>
                  </a:outerShdw>
                </a:effectLst>
              </a:rPr>
              <a:t>Voorstellen</a:t>
            </a:r>
            <a:r>
              <a:rPr lang="en-US" dirty="0">
                <a:ln w="0"/>
                <a:solidFill>
                  <a:schemeClr val="accent3"/>
                </a:solidFill>
                <a:effectLst>
                  <a:outerShdw blurRad="38100" dist="19050" dir="2700000" algn="tl" rotWithShape="0">
                    <a:schemeClr val="dk1">
                      <a:alpha val="40000"/>
                    </a:schemeClr>
                  </a:outerShdw>
                </a:effectLst>
              </a:rPr>
              <a:t>…</a:t>
            </a:r>
          </a:p>
        </p:txBody>
      </p:sp>
      <p:sp>
        <p:nvSpPr>
          <p:cNvPr id="3" name="Tijdelijke aanduiding voor inhoud 2">
            <a:extLst>
              <a:ext uri="{FF2B5EF4-FFF2-40B4-BE49-F238E27FC236}">
                <a16:creationId xmlns:a16="http://schemas.microsoft.com/office/drawing/2014/main" xmlns="" id="{2310BB4A-776F-4229-BE9F-00B30F60F561}"/>
              </a:ext>
            </a:extLst>
          </p:cNvPr>
          <p:cNvSpPr>
            <a:spLocks noGrp="1"/>
          </p:cNvSpPr>
          <p:nvPr>
            <p:ph idx="1"/>
          </p:nvPr>
        </p:nvSpPr>
        <p:spPr/>
        <p:txBody>
          <a:bodyPr/>
          <a:lstStyle/>
          <a:p>
            <a:endParaRPr lang="en-US" dirty="0"/>
          </a:p>
          <a:p>
            <a:pPr marL="0" indent="0">
              <a:buNone/>
            </a:pPr>
            <a:endParaRPr lang="en-US" dirty="0"/>
          </a:p>
          <a:p>
            <a:pPr marL="0" indent="0">
              <a:buNone/>
            </a:pPr>
            <a:r>
              <a:rPr lang="en-US" b="1" dirty="0"/>
              <a:t>Matthijs Roobeek  </a:t>
            </a:r>
            <a:r>
              <a:rPr lang="en-US" dirty="0"/>
              <a:t>– Bio Inspired Innovation</a:t>
            </a:r>
          </a:p>
          <a:p>
            <a:pPr marL="0" indent="0">
              <a:buNone/>
            </a:pPr>
            <a:r>
              <a:rPr lang="en-US" b="1" dirty="0" err="1"/>
              <a:t>Bowine</a:t>
            </a:r>
            <a:r>
              <a:rPr lang="en-US" b="1" dirty="0"/>
              <a:t> </a:t>
            </a:r>
            <a:r>
              <a:rPr lang="en-US" b="1" dirty="0" err="1"/>
              <a:t>Wijffels</a:t>
            </a:r>
            <a:r>
              <a:rPr lang="en-US" b="1" dirty="0"/>
              <a:t>  </a:t>
            </a:r>
            <a:r>
              <a:rPr lang="en-US" dirty="0"/>
              <a:t>– </a:t>
            </a:r>
            <a:r>
              <a:rPr lang="en-US" dirty="0" err="1"/>
              <a:t>BiomimicryNL</a:t>
            </a:r>
            <a:endParaRPr lang="en-US" dirty="0"/>
          </a:p>
          <a:p>
            <a:pPr marL="0" indent="0">
              <a:buNone/>
            </a:pPr>
            <a:r>
              <a:rPr lang="en-US" b="1" dirty="0"/>
              <a:t>Denise </a:t>
            </a:r>
            <a:r>
              <a:rPr lang="en-US" b="1" dirty="0" err="1"/>
              <a:t>Groeneweg</a:t>
            </a:r>
            <a:r>
              <a:rPr lang="en-US" dirty="0"/>
              <a:t> – </a:t>
            </a:r>
            <a:r>
              <a:rPr lang="en-US" dirty="0" err="1"/>
              <a:t>Wismon</a:t>
            </a:r>
            <a:endParaRPr lang="en-US" dirty="0"/>
          </a:p>
        </p:txBody>
      </p:sp>
      <p:pic>
        <p:nvPicPr>
          <p:cNvPr id="1026" name="Picture 2" descr="Afbeeldingsresultaat voor universiteit utrecht">
            <a:extLst>
              <a:ext uri="{FF2B5EF4-FFF2-40B4-BE49-F238E27FC236}">
                <a16:creationId xmlns:a16="http://schemas.microsoft.com/office/drawing/2014/main" xmlns="" id="{90071351-2911-443B-9976-125330938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306" y="1952414"/>
            <a:ext cx="16573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biomimicrynl">
            <a:extLst>
              <a:ext uri="{FF2B5EF4-FFF2-40B4-BE49-F238E27FC236}">
                <a16:creationId xmlns:a16="http://schemas.microsoft.com/office/drawing/2014/main" xmlns="" id="{E1FD61B3-303D-4196-AD99-A56B0181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059" y="2880986"/>
            <a:ext cx="3192182" cy="1915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wismon">
            <a:extLst>
              <a:ext uri="{FF2B5EF4-FFF2-40B4-BE49-F238E27FC236}">
                <a16:creationId xmlns:a16="http://schemas.microsoft.com/office/drawing/2014/main" xmlns="" id="{CCCDCD7C-4776-491F-BAE0-83BA8DF59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02" y="4460118"/>
            <a:ext cx="1302708" cy="129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64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94CD9A5-C895-45F0-90BA-599C945AAD70}"/>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err="1">
                <a:solidFill>
                  <a:srgbClr val="000000"/>
                </a:solidFill>
                <a:latin typeface="+mj-lt"/>
                <a:ea typeface="+mj-ea"/>
                <a:cs typeface="+mj-cs"/>
              </a:rPr>
              <a:t>Communiceren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mieren</a:t>
            </a:r>
            <a:r>
              <a:rPr lang="en-US" sz="4400" dirty="0">
                <a:solidFill>
                  <a:srgbClr val="000000"/>
                </a:solidFill>
                <a:latin typeface="+mj-lt"/>
                <a:ea typeface="+mj-ea"/>
                <a:cs typeface="+mj-cs"/>
              </a:rPr>
              <a:t>? </a:t>
            </a:r>
          </a:p>
        </p:txBody>
      </p:sp>
      <p:pic>
        <p:nvPicPr>
          <p:cNvPr id="3074" name="Picture 2" descr="https://tse4.mm.bing.net/th?id=OIP.Y7El4UoIb1rhtSTr5Q69JgHaES&amp;pid=Api">
            <a:extLst>
              <a:ext uri="{FF2B5EF4-FFF2-40B4-BE49-F238E27FC236}">
                <a16:creationId xmlns:a16="http://schemas.microsoft.com/office/drawing/2014/main" xmlns="" id="{C2214B5D-B7D3-4ECC-8EF2-39148CDD030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1512" r="28303" b="1"/>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84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err="1"/>
              <a:t>Mieren</a:t>
            </a:r>
            <a:r>
              <a:rPr lang="en-US" dirty="0"/>
              <a:t> </a:t>
            </a:r>
            <a:r>
              <a:rPr lang="en-US" dirty="0" err="1"/>
              <a:t>kolonie</a:t>
            </a:r>
            <a:r>
              <a:rPr lang="en-US" dirty="0"/>
              <a:t> </a:t>
            </a:r>
            <a:r>
              <a:rPr lang="en-US" dirty="0" err="1"/>
              <a:t>optimalisatie</a:t>
            </a:r>
            <a:endParaRPr lang="en-US" dirty="0"/>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4098" name="Picture 2" descr="https://upload.wikimedia.org/wikipedia/commons/thumb/9/95/Artificial_ants.jpg/400px-Artificial_ants.jpg">
            <a:extLst>
              <a:ext uri="{FF2B5EF4-FFF2-40B4-BE49-F238E27FC236}">
                <a16:creationId xmlns:a16="http://schemas.microsoft.com/office/drawing/2014/main" xmlns="" id="{E817A892-A67A-4ED8-85B3-6BAA683C2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2" r="34533" b="-292"/>
          <a:stretch/>
        </p:blipFill>
        <p:spPr bwMode="auto">
          <a:xfrm>
            <a:off x="1290320" y="2103120"/>
            <a:ext cx="3232044" cy="38779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3/34/Safari_ants.jpg/220px-Safari_ants.jpg">
            <a:extLst>
              <a:ext uri="{FF2B5EF4-FFF2-40B4-BE49-F238E27FC236}">
                <a16:creationId xmlns:a16="http://schemas.microsoft.com/office/drawing/2014/main" xmlns="" id="{B206E02D-E2DF-4733-86F8-FB6E3AB8E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872" y="2290761"/>
            <a:ext cx="5174643" cy="343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75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https://tse1.mm.bing.net/th?id=OIP.Ja6nxYcrpcuDNNDeLsdhaQHaE7&amp;pid=Api">
            <a:extLst>
              <a:ext uri="{FF2B5EF4-FFF2-40B4-BE49-F238E27FC236}">
                <a16:creationId xmlns:a16="http://schemas.microsoft.com/office/drawing/2014/main" xmlns="" id="{66F640D5-AD44-433D-93B7-ACB6E5A1FD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1" b="1424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3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5630BCD-B44B-476A-838F-675A0647AC46}"/>
              </a:ext>
            </a:extLst>
          </p:cNvPr>
          <p:cNvSpPr txBox="1"/>
          <p:nvPr/>
        </p:nvSpPr>
        <p:spPr>
          <a:xfrm>
            <a:off x="6585882" y="4267832"/>
            <a:ext cx="4805996" cy="1401448"/>
          </a:xfrm>
          <a:prstGeom prst="rect">
            <a:avLst/>
          </a:prstGeom>
        </p:spPr>
        <p:txBody>
          <a:bodyPr vert="horz" lIns="91440" tIns="45720" rIns="91440" bIns="45720" rtlCol="0" anchor="t">
            <a:normAutofit fontScale="92500"/>
          </a:bodyPr>
          <a:lstStyle/>
          <a:p>
            <a:pPr defTabSz="914400">
              <a:lnSpc>
                <a:spcPct val="90000"/>
              </a:lnSpc>
              <a:spcBef>
                <a:spcPct val="0"/>
              </a:spcBef>
              <a:spcAft>
                <a:spcPts val="600"/>
              </a:spcAft>
            </a:pPr>
            <a:r>
              <a:rPr lang="en-US" sz="4400" dirty="0" err="1">
                <a:solidFill>
                  <a:srgbClr val="000000"/>
                </a:solidFill>
                <a:latin typeface="+mj-lt"/>
                <a:ea typeface="+mj-ea"/>
                <a:cs typeface="+mj-cs"/>
              </a:rPr>
              <a:t>Temperatuur</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regelen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termieten</a:t>
            </a:r>
            <a:r>
              <a:rPr lang="en-US" sz="4400" dirty="0">
                <a:solidFill>
                  <a:srgbClr val="000000"/>
                </a:solidFill>
                <a:latin typeface="+mj-lt"/>
                <a:ea typeface="+mj-ea"/>
                <a:cs typeface="+mj-cs"/>
              </a:rPr>
              <a:t>?</a:t>
            </a:r>
          </a:p>
        </p:txBody>
      </p:sp>
      <p:pic>
        <p:nvPicPr>
          <p:cNvPr id="11266" name="Picture 2" descr="https://biomimicry.org/wp-content/uploads/2014/07/TermiteMound_Full22.jpg">
            <a:extLst>
              <a:ext uri="{FF2B5EF4-FFF2-40B4-BE49-F238E27FC236}">
                <a16:creationId xmlns:a16="http://schemas.microsoft.com/office/drawing/2014/main" xmlns="" id="{9A1F9AD9-6B56-4F9D-B214-46198E9AF40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10242"/>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93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a:t>Eastgate Centre, Zimbabwe</a:t>
            </a:r>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12294" name="Picture 6" descr="https://upload.wikimedia.org/wikipedia/commons/thumb/1/1e/Eastgate_Centre%2C_Harare%2C_Zimbabwe.jpg/300px-Eastgate_Centre%2C_Harare%2C_Zimbabwe.jpg">
            <a:extLst>
              <a:ext uri="{FF2B5EF4-FFF2-40B4-BE49-F238E27FC236}">
                <a16:creationId xmlns:a16="http://schemas.microsoft.com/office/drawing/2014/main" xmlns="" id="{E30292F6-5D6D-481B-9EC8-00D7AF11E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46" y="2240280"/>
            <a:ext cx="45284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upload.wikimedia.org/wikipedia/commons/thumb/a/a7/Natural_ventilation_high-rise_buildings.svg/300px-Natural_ventilation_high-rise_buildings.svg.png">
            <a:extLst>
              <a:ext uri="{FF2B5EF4-FFF2-40B4-BE49-F238E27FC236}">
                <a16:creationId xmlns:a16="http://schemas.microsoft.com/office/drawing/2014/main" xmlns="" id="{76214B08-0956-4B0E-AE5C-D6780ECCF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96" y="1979614"/>
            <a:ext cx="3935983" cy="451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30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world is poorly designed. But copying nature helps.">
            <a:hlinkClick r:id="" action="ppaction://media"/>
            <a:extLst>
              <a:ext uri="{FF2B5EF4-FFF2-40B4-BE49-F238E27FC236}">
                <a16:creationId xmlns:a16="http://schemas.microsoft.com/office/drawing/2014/main" xmlns="" id="{DB3C548B-9286-41A5-A00D-64D72E0F2CBC}"/>
              </a:ext>
            </a:extLst>
          </p:cNvPr>
          <p:cNvPicPr>
            <a:picLocks noGrp="1" noRot="1" noChangeAspect="1"/>
          </p:cNvPicPr>
          <p:nvPr>
            <p:ph idx="1"/>
            <a:videoFile r:link="rId1"/>
          </p:nvPr>
        </p:nvPicPr>
        <p:blipFill>
          <a:blip r:embed="rId4"/>
          <a:stretch>
            <a:fillRect/>
          </a:stretch>
        </p:blipFill>
        <p:spPr>
          <a:xfrm>
            <a:off x="1370013" y="769938"/>
            <a:ext cx="9451975" cy="5316537"/>
          </a:xfrm>
          <a:prstGeom prst="rect">
            <a:avLst/>
          </a:prstGeom>
        </p:spPr>
      </p:pic>
    </p:spTree>
    <p:extLst>
      <p:ext uri="{BB962C8B-B14F-4D97-AF65-F5344CB8AC3E}">
        <p14:creationId xmlns:p14="http://schemas.microsoft.com/office/powerpoint/2010/main" val="172829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s://drscdn.500px.org/photo/104303811/m%3D900/1d284b22892f7b45659a51ca7f2e26bc">
            <a:extLst>
              <a:ext uri="{FF2B5EF4-FFF2-40B4-BE49-F238E27FC236}">
                <a16:creationId xmlns:a16="http://schemas.microsoft.com/office/drawing/2014/main" xmlns="" id="{48083DBF-947B-446D-A409-6483FB75B8F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235" b="885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0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1CDFDF-F64E-4ADA-BCB1-32FB69EC31E1}"/>
              </a:ext>
            </a:extLst>
          </p:cNvPr>
          <p:cNvSpPr txBox="1"/>
          <p:nvPr/>
        </p:nvSpPr>
        <p:spPr>
          <a:xfrm>
            <a:off x="6700182" y="17405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err="1">
                <a:solidFill>
                  <a:srgbClr val="000000"/>
                </a:solidFill>
                <a:latin typeface="+mj-lt"/>
                <a:ea typeface="+mj-ea"/>
                <a:cs typeface="+mj-cs"/>
              </a:rPr>
              <a:t>Duiken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een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ijsvogel</a:t>
            </a:r>
            <a:r>
              <a:rPr lang="en-US" sz="4400" dirty="0">
                <a:solidFill>
                  <a:srgbClr val="000000"/>
                </a:solidFill>
                <a:latin typeface="+mj-lt"/>
                <a:ea typeface="+mj-ea"/>
                <a:cs typeface="+mj-cs"/>
              </a:rPr>
              <a:t>?</a:t>
            </a:r>
          </a:p>
        </p:txBody>
      </p:sp>
      <p:pic>
        <p:nvPicPr>
          <p:cNvPr id="2" name="Afbeelding 2">
            <a:extLst>
              <a:ext uri="{FF2B5EF4-FFF2-40B4-BE49-F238E27FC236}">
                <a16:creationId xmlns:a16="http://schemas.microsoft.com/office/drawing/2014/main" xmlns="" id="{4D156F67-D753-4BF7-983F-B675DEE71EA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10012" b="1001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774793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a:t>Shinkansen </a:t>
            </a:r>
            <a:r>
              <a:rPr lang="en-US" dirty="0" err="1"/>
              <a:t>Trein</a:t>
            </a:r>
            <a:endParaRPr lang="en-US" dirty="0"/>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6" name="Picture 2" descr="https://i.pinimg.com/736x/36/60/2e/36602e604a97698831cb9686a24b63c5.jpg">
            <a:extLst>
              <a:ext uri="{FF2B5EF4-FFF2-40B4-BE49-F238E27FC236}">
                <a16:creationId xmlns:a16="http://schemas.microsoft.com/office/drawing/2014/main" xmlns="" id="{5AC83065-6EC8-4ECE-BFC4-6C4BE20F0773}"/>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8979"/>
          <a:stretch/>
        </p:blipFill>
        <p:spPr bwMode="auto">
          <a:xfrm>
            <a:off x="1290320" y="2052320"/>
            <a:ext cx="9449036" cy="397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972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B96C16-C015-4F14-A366-28C464BECEFA}"/>
              </a:ext>
            </a:extLst>
          </p:cNvPr>
          <p:cNvSpPr>
            <a:spLocks noGrp="1"/>
          </p:cNvSpPr>
          <p:nvPr>
            <p:ph type="title"/>
          </p:nvPr>
        </p:nvSpPr>
        <p:spPr>
          <a:xfrm>
            <a:off x="838200" y="963877"/>
            <a:ext cx="3494362" cy="764715"/>
          </a:xfrm>
        </p:spPr>
        <p:txBody>
          <a:bodyPr>
            <a:normAutofit/>
          </a:bodyPr>
          <a:lstStyle/>
          <a:p>
            <a:pPr algn="r"/>
            <a:r>
              <a:rPr lang="en-US" dirty="0">
                <a:solidFill>
                  <a:schemeClr val="accent1"/>
                </a:solidFill>
              </a:rPr>
              <a:t>Biomimicry</a:t>
            </a:r>
          </a:p>
        </p:txBody>
      </p:sp>
      <p:sp>
        <p:nvSpPr>
          <p:cNvPr id="3" name="Content Placeholder 2">
            <a:extLst>
              <a:ext uri="{FF2B5EF4-FFF2-40B4-BE49-F238E27FC236}">
                <a16:creationId xmlns:a16="http://schemas.microsoft.com/office/drawing/2014/main" xmlns="" id="{29AC0B5B-887F-468B-A0D5-B948E7E9B2A9}"/>
              </a:ext>
            </a:extLst>
          </p:cNvPr>
          <p:cNvSpPr>
            <a:spLocks noGrp="1"/>
          </p:cNvSpPr>
          <p:nvPr>
            <p:ph idx="1"/>
          </p:nvPr>
        </p:nvSpPr>
        <p:spPr>
          <a:xfrm>
            <a:off x="4976031" y="963877"/>
            <a:ext cx="6377769" cy="4930246"/>
          </a:xfrm>
        </p:spPr>
        <p:txBody>
          <a:bodyPr anchor="ctr">
            <a:normAutofit/>
          </a:bodyPr>
          <a:lstStyle/>
          <a:p>
            <a:r>
              <a:rPr lang="en-US" sz="2400" dirty="0"/>
              <a:t>Bios = Leven</a:t>
            </a:r>
          </a:p>
          <a:p>
            <a:pPr marL="0" indent="0">
              <a:buNone/>
            </a:pPr>
            <a:endParaRPr lang="en-US" sz="2400" dirty="0"/>
          </a:p>
          <a:p>
            <a:r>
              <a:rPr lang="en-US" sz="2400" dirty="0"/>
              <a:t>Mimesis = </a:t>
            </a:r>
            <a:r>
              <a:rPr lang="en-US" sz="2400" dirty="0" err="1"/>
              <a:t>Imiteren</a:t>
            </a:r>
            <a:endParaRPr lang="en-US" sz="2400" dirty="0"/>
          </a:p>
        </p:txBody>
      </p:sp>
      <p:pic>
        <p:nvPicPr>
          <p:cNvPr id="5" name="Graphic 4" descr="Deciduous tree">
            <a:extLst>
              <a:ext uri="{FF2B5EF4-FFF2-40B4-BE49-F238E27FC236}">
                <a16:creationId xmlns:a16="http://schemas.microsoft.com/office/drawing/2014/main" xmlns="" id="{9C8803B0-946E-4680-B0D5-6982923FB4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164915" y="2290864"/>
            <a:ext cx="914400" cy="914400"/>
          </a:xfrm>
          <a:prstGeom prst="rect">
            <a:avLst/>
          </a:prstGeom>
        </p:spPr>
      </p:pic>
      <p:pic>
        <p:nvPicPr>
          <p:cNvPr id="7" name="Graphic 6" descr="Eye">
            <a:extLst>
              <a:ext uri="{FF2B5EF4-FFF2-40B4-BE49-F238E27FC236}">
                <a16:creationId xmlns:a16="http://schemas.microsoft.com/office/drawing/2014/main" xmlns="" id="{77188490-BDDF-4C5F-AABA-CB60E6F102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64915" y="3429000"/>
            <a:ext cx="914400" cy="914400"/>
          </a:xfrm>
          <a:prstGeom prst="rect">
            <a:avLst/>
          </a:prstGeom>
        </p:spPr>
      </p:pic>
    </p:spTree>
    <p:extLst>
      <p:ext uri="{BB962C8B-B14F-4D97-AF65-F5344CB8AC3E}">
        <p14:creationId xmlns:p14="http://schemas.microsoft.com/office/powerpoint/2010/main" val="419629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w the International Trade in Geckos Is a Scam">
            <a:extLst>
              <a:ext uri="{FF2B5EF4-FFF2-40B4-BE49-F238E27FC236}">
                <a16:creationId xmlns:a16="http://schemas.microsoft.com/office/drawing/2014/main" xmlns="" id="{5F5E7B4D-F04A-496D-8A41-85BE21F52A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65" b="76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22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arth&amp;#39;s History Compressed in One Year | Continental ...">
            <a:extLst>
              <a:ext uri="{FF2B5EF4-FFF2-40B4-BE49-F238E27FC236}">
                <a16:creationId xmlns:a16="http://schemas.microsoft.com/office/drawing/2014/main" xmlns="" id="{E76E6CF7-72D0-4147-AC76-75B9231D04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99954" y="2626016"/>
            <a:ext cx="4582160" cy="4020846"/>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hat if Earth existed for only 24 hours?">
            <a:hlinkClick r:id="" action="ppaction://media"/>
            <a:extLst>
              <a:ext uri="{FF2B5EF4-FFF2-40B4-BE49-F238E27FC236}">
                <a16:creationId xmlns:a16="http://schemas.microsoft.com/office/drawing/2014/main" xmlns="" id="{4B3A6E54-7448-4197-8F10-986D6DC93ACB}"/>
              </a:ext>
            </a:extLst>
          </p:cNvPr>
          <p:cNvPicPr>
            <a:picLocks noRot="1" noChangeAspect="1"/>
          </p:cNvPicPr>
          <p:nvPr>
            <a:videoFile r:link="rId1"/>
          </p:nvPr>
        </p:nvPicPr>
        <p:blipFill>
          <a:blip r:embed="rId5"/>
          <a:stretch>
            <a:fillRect/>
          </a:stretch>
        </p:blipFill>
        <p:spPr>
          <a:xfrm>
            <a:off x="209886" y="231140"/>
            <a:ext cx="7148171" cy="4020846"/>
          </a:xfrm>
          <a:prstGeom prst="rect">
            <a:avLst/>
          </a:prstGeom>
        </p:spPr>
      </p:pic>
      <p:sp>
        <p:nvSpPr>
          <p:cNvPr id="3" name="TextBox 2">
            <a:extLst>
              <a:ext uri="{FF2B5EF4-FFF2-40B4-BE49-F238E27FC236}">
                <a16:creationId xmlns:a16="http://schemas.microsoft.com/office/drawing/2014/main" xmlns="" id="{890644D7-E180-4B86-A9B3-2ACB0ED0AA5B}"/>
              </a:ext>
            </a:extLst>
          </p:cNvPr>
          <p:cNvSpPr txBox="1"/>
          <p:nvPr/>
        </p:nvSpPr>
        <p:spPr>
          <a:xfrm>
            <a:off x="1402080" y="5082877"/>
            <a:ext cx="4582160" cy="1015663"/>
          </a:xfrm>
          <a:prstGeom prst="rect">
            <a:avLst/>
          </a:prstGeom>
          <a:noFill/>
        </p:spPr>
        <p:txBody>
          <a:bodyPr wrap="square" rtlCol="0">
            <a:spAutoFit/>
          </a:bodyPr>
          <a:lstStyle/>
          <a:p>
            <a:r>
              <a:rPr lang="en-US" sz="3000" dirty="0"/>
              <a:t>Na 3.8 </a:t>
            </a:r>
            <a:r>
              <a:rPr lang="en-US" sz="3000" dirty="0" err="1"/>
              <a:t>miljard</a:t>
            </a:r>
            <a:r>
              <a:rPr lang="en-US" sz="3000" dirty="0"/>
              <a:t> </a:t>
            </a:r>
            <a:r>
              <a:rPr lang="en-US" sz="3000" dirty="0" err="1"/>
              <a:t>jaar</a:t>
            </a:r>
            <a:r>
              <a:rPr lang="en-US" sz="3000" dirty="0"/>
              <a:t> </a:t>
            </a:r>
            <a:r>
              <a:rPr lang="en-US" sz="3000" dirty="0" err="1"/>
              <a:t>weet</a:t>
            </a:r>
            <a:r>
              <a:rPr lang="en-US" sz="3000" dirty="0"/>
              <a:t> de </a:t>
            </a:r>
            <a:r>
              <a:rPr lang="en-US" sz="3000" dirty="0" err="1"/>
              <a:t>natuur</a:t>
            </a:r>
            <a:r>
              <a:rPr lang="en-US" sz="3000" dirty="0"/>
              <a:t> wat </a:t>
            </a:r>
            <a:r>
              <a:rPr lang="en-US" sz="3000" dirty="0" err="1"/>
              <a:t>werkt</a:t>
            </a:r>
            <a:endParaRPr lang="en-US" sz="3000" dirty="0"/>
          </a:p>
        </p:txBody>
      </p:sp>
    </p:spTree>
    <p:extLst>
      <p:ext uri="{BB962C8B-B14F-4D97-AF65-F5344CB8AC3E}">
        <p14:creationId xmlns:p14="http://schemas.microsoft.com/office/powerpoint/2010/main" val="1012327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82891-234E-4065-9B75-8096362CEADA}"/>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dirty="0"/>
              <a:t>De </a:t>
            </a:r>
            <a:r>
              <a:rPr lang="en-US" dirty="0" err="1"/>
              <a:t>natuur</a:t>
            </a:r>
            <a:r>
              <a:rPr lang="en-US" dirty="0"/>
              <a:t> is </a:t>
            </a:r>
            <a:r>
              <a:rPr lang="en-US" dirty="0" err="1"/>
              <a:t>altijd</a:t>
            </a:r>
            <a:r>
              <a:rPr lang="en-US" dirty="0"/>
              <a:t> </a:t>
            </a:r>
            <a:r>
              <a:rPr lang="en-US" dirty="0" err="1"/>
              <a:t>duurzaam</a:t>
            </a:r>
            <a:endParaRPr lang="en-US" dirty="0"/>
          </a:p>
        </p:txBody>
      </p:sp>
      <p:pic>
        <p:nvPicPr>
          <p:cNvPr id="9221" name="Picture 2" descr="https://biomimicry.org/wp-content/uploads/2014/07/web-banners3.png">
            <a:extLst>
              <a:ext uri="{FF2B5EF4-FFF2-40B4-BE49-F238E27FC236}">
                <a16:creationId xmlns:a16="http://schemas.microsoft.com/office/drawing/2014/main" xmlns="" id="{ABB2FA48-68B7-46AC-9CE4-4450B0B2D3E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010" r="-1" b="-1"/>
          <a:stretch/>
        </p:blipFill>
        <p:spPr bwMode="auto">
          <a:xfrm>
            <a:off x="20" y="10"/>
            <a:ext cx="12191980" cy="539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48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EFEBC5-7A09-4F50-A472-3BC59E3DE2DF}"/>
              </a:ext>
            </a:extLst>
          </p:cNvPr>
          <p:cNvSpPr>
            <a:spLocks noGrp="1"/>
          </p:cNvSpPr>
          <p:nvPr>
            <p:ph type="title"/>
          </p:nvPr>
        </p:nvSpPr>
        <p:spPr>
          <a:xfrm>
            <a:off x="1524000" y="950477"/>
            <a:ext cx="9144000" cy="2603274"/>
          </a:xfrm>
        </p:spPr>
        <p:txBody>
          <a:bodyPr vert="horz" lIns="91440" tIns="45720" rIns="91440" bIns="45720" rtlCol="0" anchor="b">
            <a:normAutofit/>
          </a:bodyPr>
          <a:lstStyle/>
          <a:p>
            <a:pPr algn="ctr"/>
            <a:r>
              <a:rPr lang="en-US" sz="5400" i="1" kern="1200" dirty="0">
                <a:solidFill>
                  <a:schemeClr val="tx1"/>
                </a:solidFill>
                <a:latin typeface="+mj-lt"/>
                <a:ea typeface="+mj-ea"/>
                <a:cs typeface="+mj-cs"/>
              </a:rPr>
              <a:t>“The answers to how to live sustainably on our planet are all around us.”</a:t>
            </a:r>
          </a:p>
        </p:txBody>
      </p:sp>
      <p:sp>
        <p:nvSpPr>
          <p:cNvPr id="3" name="Text Placeholder 2">
            <a:extLst>
              <a:ext uri="{FF2B5EF4-FFF2-40B4-BE49-F238E27FC236}">
                <a16:creationId xmlns:a16="http://schemas.microsoft.com/office/drawing/2014/main" xmlns="" id="{F82B1936-BB22-49EB-BFD0-B39F35246416}"/>
              </a:ext>
            </a:extLst>
          </p:cNvPr>
          <p:cNvSpPr>
            <a:spLocks noGrp="1"/>
          </p:cNvSpPr>
          <p:nvPr>
            <p:ph type="body" idx="1"/>
          </p:nvPr>
        </p:nvSpPr>
        <p:spPr>
          <a:xfrm>
            <a:off x="1524000" y="3792411"/>
            <a:ext cx="9144000" cy="1393711"/>
          </a:xfrm>
        </p:spPr>
        <p:txBody>
          <a:bodyPr vert="horz" lIns="91440" tIns="45720" rIns="91440" bIns="45720" rtlCol="0">
            <a:normAutofit/>
          </a:bodyPr>
          <a:lstStyle/>
          <a:p>
            <a:pPr algn="ctr"/>
            <a:r>
              <a:rPr lang="en-US" kern="1200" dirty="0">
                <a:solidFill>
                  <a:schemeClr val="tx1"/>
                </a:solidFill>
                <a:latin typeface="+mn-lt"/>
                <a:ea typeface="+mn-ea"/>
                <a:cs typeface="+mn-cs"/>
              </a:rPr>
              <a:t>Janine </a:t>
            </a:r>
            <a:r>
              <a:rPr lang="en-US" kern="1200" dirty="0" err="1">
                <a:solidFill>
                  <a:schemeClr val="tx1"/>
                </a:solidFill>
                <a:latin typeface="+mn-lt"/>
                <a:ea typeface="+mn-ea"/>
                <a:cs typeface="+mn-cs"/>
              </a:rPr>
              <a:t>Benyus</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423300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A8FFEA1-1B69-4F42-B552-0CCF72596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AA3C9226-5EC8-460B-82D7-72AA994DF9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xmlns="" id="{62A90A9D-33DF-408E-BF4C-F82588935C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xmlns="" id="{E6AA15AE-DAFE-4E1E-B05F-F57962FD3A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A001435-52A3-4C23-A334-4374CD87B71A}"/>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De zes basis-principes</a:t>
            </a:r>
          </a:p>
        </p:txBody>
      </p:sp>
      <p:pic>
        <p:nvPicPr>
          <p:cNvPr id="5" name="Afbeelding 1" descr="Schermopname">
            <a:extLst>
              <a:ext uri="{FF2B5EF4-FFF2-40B4-BE49-F238E27FC236}">
                <a16:creationId xmlns:a16="http://schemas.microsoft.com/office/drawing/2014/main" xmlns="" id="{1A1EC599-BCE6-469A-AD44-AC75F26C8A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4112" y="640081"/>
            <a:ext cx="4851990" cy="5054156"/>
          </a:xfrm>
          <a:prstGeom prst="rect">
            <a:avLst/>
          </a:prstGeom>
        </p:spPr>
      </p:pic>
      <p:cxnSp>
        <p:nvCxnSpPr>
          <p:cNvPr id="18" name="Straight Connector 17">
            <a:extLst>
              <a:ext uri="{FF2B5EF4-FFF2-40B4-BE49-F238E27FC236}">
                <a16:creationId xmlns:a16="http://schemas.microsoft.com/office/drawing/2014/main" xmlns="" id="{D07141D5-A57C-43F5-A655-5BA2D0D2AF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D9DB1F97-BFF9-46CC-8EB4-BB63B98F13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xmlns="" id="{88CAE6E3-39B4-4A16-97BC-9C376B9B7E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485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4DEBE-9F92-415B-922D-9249EC10E954}"/>
              </a:ext>
            </a:extLst>
          </p:cNvPr>
          <p:cNvSpPr>
            <a:spLocks noGrp="1"/>
          </p:cNvSpPr>
          <p:nvPr>
            <p:ph type="title"/>
          </p:nvPr>
        </p:nvSpPr>
        <p:spPr/>
        <p:txBody>
          <a:bodyPr/>
          <a:lstStyle/>
          <a:p>
            <a:pPr algn="ctr"/>
            <a:r>
              <a:rPr lang="en-US" dirty="0"/>
              <a:t>						</a:t>
            </a:r>
            <a:r>
              <a:rPr lang="en-US" dirty="0" err="1"/>
              <a:t>Functies</a:t>
            </a:r>
            <a:r>
              <a:rPr lang="en-US" dirty="0"/>
              <a:t> </a:t>
            </a:r>
            <a:r>
              <a:rPr lang="en-US" dirty="0" err="1"/>
              <a:t>identificeren</a:t>
            </a:r>
            <a:endParaRPr lang="en-US" dirty="0"/>
          </a:p>
        </p:txBody>
      </p:sp>
      <p:pic>
        <p:nvPicPr>
          <p:cNvPr id="18434" name="Picture 2" descr="https://toolbox.biomimicry.org/wp-content/uploads/2015/01/polar-bear-fur_JillClardy_CCbyNCSA_Flickr.jpg">
            <a:extLst>
              <a:ext uri="{FF2B5EF4-FFF2-40B4-BE49-F238E27FC236}">
                <a16:creationId xmlns:a16="http://schemas.microsoft.com/office/drawing/2014/main" xmlns="" id="{335AAEF6-C9CF-4164-91EE-EA297DF8F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2585" y="1513251"/>
            <a:ext cx="2217736" cy="1678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64CB1B3-D37C-4343-A0D1-9742E4A9F7E0}"/>
              </a:ext>
            </a:extLst>
          </p:cNvPr>
          <p:cNvSpPr txBox="1"/>
          <p:nvPr/>
        </p:nvSpPr>
        <p:spPr>
          <a:xfrm>
            <a:off x="4127184" y="2121668"/>
            <a:ext cx="7406640" cy="461665"/>
          </a:xfrm>
          <a:prstGeom prst="rect">
            <a:avLst/>
          </a:prstGeom>
          <a:noFill/>
        </p:spPr>
        <p:txBody>
          <a:bodyPr wrap="square" rtlCol="0">
            <a:spAutoFit/>
          </a:bodyPr>
          <a:lstStyle/>
          <a:p>
            <a:r>
              <a:rPr lang="en-US" sz="2400" dirty="0" err="1"/>
              <a:t>Een</a:t>
            </a:r>
            <a:r>
              <a:rPr lang="en-US" sz="2400" dirty="0"/>
              <a:t> </a:t>
            </a:r>
            <a:r>
              <a:rPr lang="en-US" sz="2400" dirty="0" err="1"/>
              <a:t>functie</a:t>
            </a:r>
            <a:r>
              <a:rPr lang="en-US" sz="2400" dirty="0"/>
              <a:t> van de </a:t>
            </a:r>
            <a:r>
              <a:rPr lang="en-US" sz="2400" dirty="0" err="1"/>
              <a:t>vacht</a:t>
            </a:r>
            <a:r>
              <a:rPr lang="en-US" sz="2400" dirty="0"/>
              <a:t> van </a:t>
            </a:r>
            <a:r>
              <a:rPr lang="en-US" sz="2400" dirty="0" err="1"/>
              <a:t>een</a:t>
            </a:r>
            <a:r>
              <a:rPr lang="en-US" sz="2400" dirty="0"/>
              <a:t> </a:t>
            </a:r>
            <a:r>
              <a:rPr lang="en-US" sz="2400" dirty="0" err="1"/>
              <a:t>ijsbeer</a:t>
            </a:r>
            <a:r>
              <a:rPr lang="en-US" sz="2400" dirty="0"/>
              <a:t> is </a:t>
            </a:r>
            <a:r>
              <a:rPr lang="en-US" sz="2400" b="1" dirty="0" err="1"/>
              <a:t>isoleren</a:t>
            </a:r>
            <a:r>
              <a:rPr lang="en-US" sz="2400" dirty="0"/>
              <a:t>. </a:t>
            </a:r>
          </a:p>
        </p:txBody>
      </p:sp>
      <p:pic>
        <p:nvPicPr>
          <p:cNvPr id="18436" name="Picture 4" descr="https://toolbox.biomimicry.org/wp-content/uploads/2015/01/GardenSnail_CCby_SidMosdell_flickr.jpg">
            <a:extLst>
              <a:ext uri="{FF2B5EF4-FFF2-40B4-BE49-F238E27FC236}">
                <a16:creationId xmlns:a16="http://schemas.microsoft.com/office/drawing/2014/main" xmlns="" id="{AE681041-9185-44AA-9CC3-B068B9363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932" y="3191752"/>
            <a:ext cx="2410684" cy="1824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A28715F-F436-4B65-AD01-205C328AA57E}"/>
              </a:ext>
            </a:extLst>
          </p:cNvPr>
          <p:cNvSpPr txBox="1"/>
          <p:nvPr/>
        </p:nvSpPr>
        <p:spPr>
          <a:xfrm>
            <a:off x="2524807" y="3873186"/>
            <a:ext cx="7406640" cy="461665"/>
          </a:xfrm>
          <a:prstGeom prst="rect">
            <a:avLst/>
          </a:prstGeom>
          <a:noFill/>
        </p:spPr>
        <p:txBody>
          <a:bodyPr wrap="square" rtlCol="0">
            <a:spAutoFit/>
          </a:bodyPr>
          <a:lstStyle/>
          <a:p>
            <a:r>
              <a:rPr lang="en-US" sz="2400" dirty="0" err="1"/>
              <a:t>Een</a:t>
            </a:r>
            <a:r>
              <a:rPr lang="en-US" sz="2400" dirty="0"/>
              <a:t> </a:t>
            </a:r>
            <a:r>
              <a:rPr lang="en-US" sz="2400" dirty="0" err="1"/>
              <a:t>functie</a:t>
            </a:r>
            <a:r>
              <a:rPr lang="en-US" sz="2400" dirty="0"/>
              <a:t> van </a:t>
            </a:r>
            <a:r>
              <a:rPr lang="en-US" sz="2400" dirty="0" err="1"/>
              <a:t>een</a:t>
            </a:r>
            <a:r>
              <a:rPr lang="en-US" sz="2400" dirty="0"/>
              <a:t> </a:t>
            </a:r>
            <a:r>
              <a:rPr lang="en-US" sz="2400" dirty="0" err="1"/>
              <a:t>slakkenhuis</a:t>
            </a:r>
            <a:r>
              <a:rPr lang="en-US" sz="2400" dirty="0"/>
              <a:t> is </a:t>
            </a:r>
            <a:r>
              <a:rPr lang="en-US" sz="2400" b="1" dirty="0" err="1"/>
              <a:t>beschermen</a:t>
            </a:r>
            <a:r>
              <a:rPr lang="en-US" sz="2400" b="1" dirty="0"/>
              <a:t>. </a:t>
            </a:r>
            <a:endParaRPr lang="en-US" sz="2400" dirty="0"/>
          </a:p>
        </p:txBody>
      </p:sp>
      <p:pic>
        <p:nvPicPr>
          <p:cNvPr id="18438" name="Picture 6" descr="https://toolbox.biomimicry.org/wp-content/uploads/2014/12/Maple-leaves_Rshade_Lsun.jpg">
            <a:extLst>
              <a:ext uri="{FF2B5EF4-FFF2-40B4-BE49-F238E27FC236}">
                <a16:creationId xmlns:a16="http://schemas.microsoft.com/office/drawing/2014/main" xmlns="" id="{3A4E4F53-D58D-4768-B175-EB77A774BB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585" y="5016287"/>
            <a:ext cx="2217736" cy="16785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AB94BE5-65B0-4425-9AB6-58F437D2607A}"/>
              </a:ext>
            </a:extLst>
          </p:cNvPr>
          <p:cNvSpPr txBox="1"/>
          <p:nvPr/>
        </p:nvSpPr>
        <p:spPr>
          <a:xfrm>
            <a:off x="4127184" y="5682482"/>
            <a:ext cx="7406640" cy="461665"/>
          </a:xfrm>
          <a:prstGeom prst="rect">
            <a:avLst/>
          </a:prstGeom>
          <a:noFill/>
        </p:spPr>
        <p:txBody>
          <a:bodyPr wrap="square" rtlCol="0">
            <a:spAutoFit/>
          </a:bodyPr>
          <a:lstStyle/>
          <a:p>
            <a:r>
              <a:rPr lang="en-US" sz="2400" dirty="0" err="1"/>
              <a:t>Een</a:t>
            </a:r>
            <a:r>
              <a:rPr lang="en-US" sz="2400" dirty="0"/>
              <a:t> </a:t>
            </a:r>
            <a:r>
              <a:rPr lang="en-US" sz="2400" dirty="0" err="1"/>
              <a:t>functie</a:t>
            </a:r>
            <a:r>
              <a:rPr lang="en-US" sz="2400" dirty="0"/>
              <a:t> van </a:t>
            </a:r>
            <a:r>
              <a:rPr lang="en-US" sz="2400" dirty="0" err="1"/>
              <a:t>een</a:t>
            </a:r>
            <a:r>
              <a:rPr lang="en-US" sz="2400" dirty="0"/>
              <a:t> </a:t>
            </a:r>
            <a:r>
              <a:rPr lang="en-US" sz="2400" dirty="0" err="1"/>
              <a:t>blad</a:t>
            </a:r>
            <a:r>
              <a:rPr lang="en-US" sz="2400" dirty="0"/>
              <a:t> is het </a:t>
            </a:r>
            <a:r>
              <a:rPr lang="en-US" sz="2400" b="1" dirty="0" err="1"/>
              <a:t>verzamelen</a:t>
            </a:r>
            <a:r>
              <a:rPr lang="en-US" sz="2400" b="1" dirty="0"/>
              <a:t> van </a:t>
            </a:r>
            <a:r>
              <a:rPr lang="en-US" sz="2400" b="1" dirty="0" err="1"/>
              <a:t>zonlicht</a:t>
            </a:r>
            <a:r>
              <a:rPr lang="en-US" sz="2400" dirty="0"/>
              <a:t>. </a:t>
            </a:r>
          </a:p>
        </p:txBody>
      </p:sp>
    </p:spTree>
    <p:extLst>
      <p:ext uri="{BB962C8B-B14F-4D97-AF65-F5344CB8AC3E}">
        <p14:creationId xmlns:p14="http://schemas.microsoft.com/office/powerpoint/2010/main" val="3932243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D16DC-F4C5-48C7-84F9-DF739E9BB869}"/>
              </a:ext>
            </a:extLst>
          </p:cNvPr>
          <p:cNvSpPr>
            <a:spLocks noGrp="1"/>
          </p:cNvSpPr>
          <p:nvPr>
            <p:ph type="title"/>
          </p:nvPr>
        </p:nvSpPr>
        <p:spPr>
          <a:xfrm>
            <a:off x="804996" y="5059192"/>
            <a:ext cx="6442623" cy="1155034"/>
          </a:xfrm>
        </p:spPr>
        <p:txBody>
          <a:bodyPr vert="horz" lIns="91440" tIns="45720" rIns="91440" bIns="45720" rtlCol="0" anchor="t">
            <a:normAutofit/>
          </a:bodyPr>
          <a:lstStyle/>
          <a:p>
            <a:r>
              <a:rPr lang="en-US" sz="3700" kern="1200" dirty="0" err="1">
                <a:solidFill>
                  <a:srgbClr val="000000"/>
                </a:solidFill>
                <a:latin typeface="+mj-lt"/>
                <a:ea typeface="+mj-ea"/>
                <a:cs typeface="+mj-cs"/>
              </a:rPr>
              <a:t>Functies</a:t>
            </a:r>
            <a:r>
              <a:rPr lang="en-US" sz="3700" kern="1200" dirty="0">
                <a:solidFill>
                  <a:srgbClr val="000000"/>
                </a:solidFill>
                <a:latin typeface="+mj-lt"/>
                <a:ea typeface="+mj-ea"/>
                <a:cs typeface="+mj-cs"/>
              </a:rPr>
              <a:t> </a:t>
            </a:r>
            <a:r>
              <a:rPr lang="en-US" sz="3700" kern="1200" dirty="0" err="1">
                <a:solidFill>
                  <a:srgbClr val="000000"/>
                </a:solidFill>
                <a:latin typeface="+mj-lt"/>
                <a:ea typeface="+mj-ea"/>
                <a:cs typeface="+mj-cs"/>
              </a:rPr>
              <a:t>identificeren</a:t>
            </a:r>
            <a:r>
              <a:rPr lang="en-US" sz="3700" kern="1200" dirty="0">
                <a:solidFill>
                  <a:srgbClr val="000000"/>
                </a:solidFill>
                <a:latin typeface="+mj-lt"/>
                <a:ea typeface="+mj-ea"/>
                <a:cs typeface="+mj-cs"/>
              </a:rPr>
              <a:t> –</a:t>
            </a:r>
            <a:br>
              <a:rPr lang="en-US" sz="3700" kern="1200" dirty="0">
                <a:solidFill>
                  <a:srgbClr val="000000"/>
                </a:solidFill>
                <a:latin typeface="+mj-lt"/>
                <a:ea typeface="+mj-ea"/>
                <a:cs typeface="+mj-cs"/>
              </a:rPr>
            </a:br>
            <a:r>
              <a:rPr lang="en-US" sz="3700" kern="1200" dirty="0">
                <a:solidFill>
                  <a:srgbClr val="000000"/>
                </a:solidFill>
                <a:latin typeface="+mj-lt"/>
                <a:ea typeface="+mj-ea"/>
                <a:cs typeface="+mj-cs"/>
              </a:rPr>
              <a:t>Even </a:t>
            </a:r>
            <a:r>
              <a:rPr lang="en-US" sz="3700" kern="1200" dirty="0" err="1">
                <a:solidFill>
                  <a:srgbClr val="000000"/>
                </a:solidFill>
                <a:latin typeface="+mj-lt"/>
                <a:ea typeface="+mj-ea"/>
                <a:cs typeface="+mj-cs"/>
              </a:rPr>
              <a:t>oefenen</a:t>
            </a:r>
            <a:r>
              <a:rPr lang="en-US" sz="3700" kern="1200" dirty="0">
                <a:solidFill>
                  <a:srgbClr val="000000"/>
                </a:solidFill>
                <a:latin typeface="+mj-lt"/>
                <a:ea typeface="+mj-ea"/>
                <a:cs typeface="+mj-cs"/>
              </a:rPr>
              <a:t>!</a:t>
            </a:r>
          </a:p>
        </p:txBody>
      </p:sp>
      <p:pic>
        <p:nvPicPr>
          <p:cNvPr id="19466" name="Picture 10" descr="Ear to the ground: Crops&amp;#39; roots use sound to find water ...">
            <a:extLst>
              <a:ext uri="{FF2B5EF4-FFF2-40B4-BE49-F238E27FC236}">
                <a16:creationId xmlns:a16="http://schemas.microsoft.com/office/drawing/2014/main" xmlns="" id="{1FD183B1-E27A-40DA-BC6E-829CC0A142A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1" b="17379"/>
          <a:stretch/>
        </p:blipFill>
        <p:spPr bwMode="auto">
          <a:xfrm>
            <a:off x="20" y="2"/>
            <a:ext cx="3001858" cy="3285009"/>
          </a:xfrm>
          <a:custGeom>
            <a:avLst/>
            <a:gdLst>
              <a:gd name="connsiteX0" fmla="*/ 0 w 3001878"/>
              <a:gd name="connsiteY0" fmla="*/ 0 h 3285009"/>
              <a:gd name="connsiteX1" fmla="*/ 2567363 w 3001878"/>
              <a:gd name="connsiteY1" fmla="*/ 0 h 3285009"/>
              <a:gd name="connsiteX2" fmla="*/ 2654855 w 3001878"/>
              <a:gd name="connsiteY2" fmla="*/ 117001 h 3285009"/>
              <a:gd name="connsiteX3" fmla="*/ 3001878 w 3001878"/>
              <a:gd name="connsiteY3" fmla="*/ 1253075 h 3285009"/>
              <a:gd name="connsiteX4" fmla="*/ 969943 w 3001878"/>
              <a:gd name="connsiteY4" fmla="*/ 3285009 h 3285009"/>
              <a:gd name="connsiteX5" fmla="*/ 1403 w 3001878"/>
              <a:gd name="connsiteY5" fmla="*/ 3039766 h 3285009"/>
              <a:gd name="connsiteX6" fmla="*/ 0 w 3001878"/>
              <a:gd name="connsiteY6" fmla="*/ 3038914 h 328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878" h="3285009">
                <a:moveTo>
                  <a:pt x="0" y="0"/>
                </a:moveTo>
                <a:lnTo>
                  <a:pt x="2567363" y="0"/>
                </a:lnTo>
                <a:lnTo>
                  <a:pt x="2654855" y="117001"/>
                </a:lnTo>
                <a:cubicBezTo>
                  <a:pt x="2873947" y="441300"/>
                  <a:pt x="3001878" y="832248"/>
                  <a:pt x="3001878" y="1253075"/>
                </a:cubicBezTo>
                <a:cubicBezTo>
                  <a:pt x="3001878" y="2375281"/>
                  <a:pt x="2092150" y="3285009"/>
                  <a:pt x="969943" y="3285009"/>
                </a:cubicBezTo>
                <a:cubicBezTo>
                  <a:pt x="619254" y="3285009"/>
                  <a:pt x="289314" y="3196169"/>
                  <a:pt x="1403" y="3039766"/>
                </a:cubicBezTo>
                <a:lnTo>
                  <a:pt x="0" y="3038914"/>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9458" name="Picture 2" descr="https://tse2.mm.bing.net/th?id=OIP.wBw7gZOVlq4OE4MCk_UP9AHaEV&amp;pid=Api">
            <a:extLst>
              <a:ext uri="{FF2B5EF4-FFF2-40B4-BE49-F238E27FC236}">
                <a16:creationId xmlns:a16="http://schemas.microsoft.com/office/drawing/2014/main" xmlns="" id="{18C8E88D-AA30-4B02-A17E-AFBEF2A0C1F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5983" r="15517" b="-1"/>
          <a:stretch/>
        </p:blipFill>
        <p:spPr bwMode="auto">
          <a:xfrm>
            <a:off x="3871319" y="590131"/>
            <a:ext cx="2987276" cy="298727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9464" name="Picture 8" descr="Sealife Spotlight: 20 Octopus Facts You Didn&amp;#39;t Know ...">
            <a:extLst>
              <a:ext uri="{FF2B5EF4-FFF2-40B4-BE49-F238E27FC236}">
                <a16:creationId xmlns:a16="http://schemas.microsoft.com/office/drawing/2014/main" xmlns="" id="{816220E0-9986-4CE9-A1DF-5FA6DAD4CB9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8257" r="4421" b="-3"/>
          <a:stretch/>
        </p:blipFill>
        <p:spPr bwMode="auto">
          <a:xfrm>
            <a:off x="7247620" y="4"/>
            <a:ext cx="3344914" cy="2044103"/>
          </a:xfrm>
          <a:custGeom>
            <a:avLst/>
            <a:gdLst>
              <a:gd name="connsiteX0" fmla="*/ 42872 w 3344914"/>
              <a:gd name="connsiteY0" fmla="*/ 0 h 2044103"/>
              <a:gd name="connsiteX1" fmla="*/ 3302042 w 3344914"/>
              <a:gd name="connsiteY1" fmla="*/ 0 h 2044103"/>
              <a:gd name="connsiteX2" fmla="*/ 3310936 w 3344914"/>
              <a:gd name="connsiteY2" fmla="*/ 34588 h 2044103"/>
              <a:gd name="connsiteX3" fmla="*/ 3344914 w 3344914"/>
              <a:gd name="connsiteY3" fmla="*/ 371646 h 2044103"/>
              <a:gd name="connsiteX4" fmla="*/ 1672457 w 3344914"/>
              <a:gd name="connsiteY4" fmla="*/ 2044103 h 2044103"/>
              <a:gd name="connsiteX5" fmla="*/ 0 w 3344914"/>
              <a:gd name="connsiteY5" fmla="*/ 371646 h 2044103"/>
              <a:gd name="connsiteX6" fmla="*/ 33979 w 3344914"/>
              <a:gd name="connsiteY6" fmla="*/ 34588 h 204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914" h="2044103">
                <a:moveTo>
                  <a:pt x="42872" y="0"/>
                </a:moveTo>
                <a:lnTo>
                  <a:pt x="3302042" y="0"/>
                </a:lnTo>
                <a:lnTo>
                  <a:pt x="3310936" y="34588"/>
                </a:lnTo>
                <a:cubicBezTo>
                  <a:pt x="3333214" y="143461"/>
                  <a:pt x="3344914" y="256187"/>
                  <a:pt x="3344914" y="371646"/>
                </a:cubicBezTo>
                <a:cubicBezTo>
                  <a:pt x="3344914" y="1295319"/>
                  <a:pt x="2596130" y="2044103"/>
                  <a:pt x="1672457" y="2044103"/>
                </a:cubicBezTo>
                <a:cubicBezTo>
                  <a:pt x="748785" y="2044103"/>
                  <a:pt x="0" y="1295319"/>
                  <a:pt x="0" y="371646"/>
                </a:cubicBezTo>
                <a:cubicBezTo>
                  <a:pt x="0" y="256187"/>
                  <a:pt x="11700" y="143461"/>
                  <a:pt x="33979" y="34588"/>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9469" name="Picture 4" descr="https://tse3.mm.bing.net/th?id=OIP.PO5ME2Tef7wTqh_KuSHSbAHaE8&amp;pid=Api">
            <a:extLst>
              <a:ext uri="{FF2B5EF4-FFF2-40B4-BE49-F238E27FC236}">
                <a16:creationId xmlns:a16="http://schemas.microsoft.com/office/drawing/2014/main" xmlns="" id="{65AC7998-658A-4F65-A61C-3A73BEF3074B}"/>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7204" r="25856" b="2"/>
          <a:stretch/>
        </p:blipFill>
        <p:spPr bwMode="auto">
          <a:xfrm>
            <a:off x="8555386" y="2604387"/>
            <a:ext cx="3636614" cy="4263089"/>
          </a:xfrm>
          <a:custGeom>
            <a:avLst/>
            <a:gdLst>
              <a:gd name="connsiteX0" fmla="*/ 2719458 w 3636614"/>
              <a:gd name="connsiteY0" fmla="*/ 0 h 4263089"/>
              <a:gd name="connsiteX1" fmla="*/ 3528142 w 3636614"/>
              <a:gd name="connsiteY1" fmla="*/ 122262 h 4263089"/>
              <a:gd name="connsiteX2" fmla="*/ 3636614 w 3636614"/>
              <a:gd name="connsiteY2" fmla="*/ 161963 h 4263089"/>
              <a:gd name="connsiteX3" fmla="*/ 3636614 w 3636614"/>
              <a:gd name="connsiteY3" fmla="*/ 4263089 h 4263089"/>
              <a:gd name="connsiteX4" fmla="*/ 481756 w 3636614"/>
              <a:gd name="connsiteY4" fmla="*/ 4263089 h 4263089"/>
              <a:gd name="connsiteX5" fmla="*/ 464441 w 3636614"/>
              <a:gd name="connsiteY5" fmla="*/ 4239933 h 4263089"/>
              <a:gd name="connsiteX6" fmla="*/ 0 w 3636614"/>
              <a:gd name="connsiteY6" fmla="*/ 2719458 h 4263089"/>
              <a:gd name="connsiteX7" fmla="*/ 2719458 w 3636614"/>
              <a:gd name="connsiteY7" fmla="*/ 0 h 426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614" h="4263089">
                <a:moveTo>
                  <a:pt x="2719458" y="0"/>
                </a:moveTo>
                <a:cubicBezTo>
                  <a:pt x="3001067" y="0"/>
                  <a:pt x="3272679" y="42805"/>
                  <a:pt x="3528142" y="122262"/>
                </a:cubicBezTo>
                <a:lnTo>
                  <a:pt x="3636614" y="161963"/>
                </a:lnTo>
                <a:lnTo>
                  <a:pt x="3636614" y="4263089"/>
                </a:lnTo>
                <a:lnTo>
                  <a:pt x="481756" y="4263089"/>
                </a:lnTo>
                <a:lnTo>
                  <a:pt x="464441" y="4239933"/>
                </a:lnTo>
                <a:cubicBezTo>
                  <a:pt x="171217" y="3805905"/>
                  <a:pt x="0" y="3282677"/>
                  <a:pt x="0" y="2719458"/>
                </a:cubicBezTo>
                <a:cubicBezTo>
                  <a:pt x="0" y="1217543"/>
                  <a:pt x="1217543" y="0"/>
                  <a:pt x="2719458"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9" name="Graphic 18" descr="Question mark">
            <a:extLst>
              <a:ext uri="{FF2B5EF4-FFF2-40B4-BE49-F238E27FC236}">
                <a16:creationId xmlns:a16="http://schemas.microsoft.com/office/drawing/2014/main" xmlns="" id="{7918B56E-8861-4F32-8A24-3269639696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12318" y="2044107"/>
            <a:ext cx="985356" cy="985356"/>
          </a:xfrm>
          <a:prstGeom prst="rect">
            <a:avLst/>
          </a:prstGeom>
        </p:spPr>
      </p:pic>
      <p:pic>
        <p:nvPicPr>
          <p:cNvPr id="20" name="Graphic 19" descr="Question mark">
            <a:extLst>
              <a:ext uri="{FF2B5EF4-FFF2-40B4-BE49-F238E27FC236}">
                <a16:creationId xmlns:a16="http://schemas.microsoft.com/office/drawing/2014/main" xmlns="" id="{672C3E2D-A43B-4373-9624-23882E29BB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388337" y="406808"/>
            <a:ext cx="985356" cy="985356"/>
          </a:xfrm>
          <a:prstGeom prst="rect">
            <a:avLst/>
          </a:prstGeom>
        </p:spPr>
      </p:pic>
      <p:pic>
        <p:nvPicPr>
          <p:cNvPr id="21" name="Graphic 20" descr="Question mark">
            <a:extLst>
              <a:ext uri="{FF2B5EF4-FFF2-40B4-BE49-F238E27FC236}">
                <a16:creationId xmlns:a16="http://schemas.microsoft.com/office/drawing/2014/main" xmlns="" id="{64C8D644-7677-4FB7-A741-B4BB31F1A3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205959" y="5636709"/>
            <a:ext cx="985356" cy="985356"/>
          </a:xfrm>
          <a:prstGeom prst="rect">
            <a:avLst/>
          </a:prstGeom>
        </p:spPr>
      </p:pic>
      <p:pic>
        <p:nvPicPr>
          <p:cNvPr id="22" name="Graphic 21" descr="Question mark">
            <a:extLst>
              <a:ext uri="{FF2B5EF4-FFF2-40B4-BE49-F238E27FC236}">
                <a16:creationId xmlns:a16="http://schemas.microsoft.com/office/drawing/2014/main" xmlns="" id="{00CBFCE6-9169-4CAD-8902-7F6AC816BE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4975758" y="529377"/>
            <a:ext cx="985356" cy="985356"/>
          </a:xfrm>
          <a:prstGeom prst="rect">
            <a:avLst/>
          </a:prstGeom>
        </p:spPr>
      </p:pic>
    </p:spTree>
    <p:extLst>
      <p:ext uri="{BB962C8B-B14F-4D97-AF65-F5344CB8AC3E}">
        <p14:creationId xmlns:p14="http://schemas.microsoft.com/office/powerpoint/2010/main" val="623041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4F2F5E-1E9E-49E8-BB47-688B4B05ECAF}"/>
              </a:ext>
            </a:extLst>
          </p:cNvPr>
          <p:cNvSpPr>
            <a:spLocks noGrp="1"/>
          </p:cNvSpPr>
          <p:nvPr>
            <p:ph type="title"/>
          </p:nvPr>
        </p:nvSpPr>
        <p:spPr/>
        <p:txBody>
          <a:bodyPr/>
          <a:lstStyle/>
          <a:p>
            <a:r>
              <a:rPr lang="en-US" dirty="0"/>
              <a:t>Workshop: </a:t>
            </a:r>
            <a:r>
              <a:rPr lang="en-US" dirty="0" err="1"/>
              <a:t>Meesterlijke</a:t>
            </a:r>
            <a:r>
              <a:rPr lang="en-US" dirty="0"/>
              <a:t> </a:t>
            </a:r>
            <a:r>
              <a:rPr lang="en-US" dirty="0" err="1"/>
              <a:t>Modellen</a:t>
            </a:r>
            <a:endParaRPr lang="en-US" dirty="0"/>
          </a:p>
        </p:txBody>
      </p:sp>
      <p:pic>
        <p:nvPicPr>
          <p:cNvPr id="9" name="Graphic 8" descr="Mus">
            <a:extLst>
              <a:ext uri="{FF2B5EF4-FFF2-40B4-BE49-F238E27FC236}">
                <a16:creationId xmlns:a16="http://schemas.microsoft.com/office/drawing/2014/main" xmlns="" id="{4D6E36EE-DCF0-47D4-9C09-BF65E2E2D5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369501" y="2204815"/>
            <a:ext cx="1158386" cy="1158386"/>
          </a:xfrm>
          <a:prstGeom prst="rect">
            <a:avLst/>
          </a:prstGeom>
        </p:spPr>
      </p:pic>
      <p:pic>
        <p:nvPicPr>
          <p:cNvPr id="11" name="Graphic 10" descr="Insect onder vergrootglas">
            <a:extLst>
              <a:ext uri="{FF2B5EF4-FFF2-40B4-BE49-F238E27FC236}">
                <a16:creationId xmlns:a16="http://schemas.microsoft.com/office/drawing/2014/main" xmlns="" id="{E5500894-85B6-4FD9-8F70-1FB94C2DD4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066381" y="3951999"/>
            <a:ext cx="1158386" cy="1158386"/>
          </a:xfrm>
          <a:prstGeom prst="rect">
            <a:avLst/>
          </a:prstGeom>
        </p:spPr>
      </p:pic>
      <p:pic>
        <p:nvPicPr>
          <p:cNvPr id="13" name="Graphic 12" descr="Tor">
            <a:extLst>
              <a:ext uri="{FF2B5EF4-FFF2-40B4-BE49-F238E27FC236}">
                <a16:creationId xmlns:a16="http://schemas.microsoft.com/office/drawing/2014/main" xmlns="" id="{7A361FCE-D9FD-4377-BACD-063BE87711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17941" y="4753432"/>
            <a:ext cx="1158386" cy="1158386"/>
          </a:xfrm>
          <a:prstGeom prst="rect">
            <a:avLst/>
          </a:prstGeom>
        </p:spPr>
      </p:pic>
      <p:pic>
        <p:nvPicPr>
          <p:cNvPr id="15" name="Graphic 14" descr="Scène in het bos">
            <a:extLst>
              <a:ext uri="{FF2B5EF4-FFF2-40B4-BE49-F238E27FC236}">
                <a16:creationId xmlns:a16="http://schemas.microsoft.com/office/drawing/2014/main" xmlns="" id="{7132425D-D86D-4461-AD74-DE1B3B0E66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915084" y="2822249"/>
            <a:ext cx="1692691" cy="1692691"/>
          </a:xfrm>
          <a:prstGeom prst="rect">
            <a:avLst/>
          </a:prstGeom>
        </p:spPr>
      </p:pic>
      <p:pic>
        <p:nvPicPr>
          <p:cNvPr id="17" name="Graphic 16" descr="Loofboom">
            <a:extLst>
              <a:ext uri="{FF2B5EF4-FFF2-40B4-BE49-F238E27FC236}">
                <a16:creationId xmlns:a16="http://schemas.microsoft.com/office/drawing/2014/main" xmlns="" id="{A2F2ECBB-BE7D-4837-B72F-A78884CB76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066381" y="2204815"/>
            <a:ext cx="1158386" cy="1158386"/>
          </a:xfrm>
          <a:prstGeom prst="rect">
            <a:avLst/>
          </a:prstGeom>
        </p:spPr>
      </p:pic>
      <p:pic>
        <p:nvPicPr>
          <p:cNvPr id="19" name="Graphic 18" descr="Blind">
            <a:extLst>
              <a:ext uri="{FF2B5EF4-FFF2-40B4-BE49-F238E27FC236}">
                <a16:creationId xmlns:a16="http://schemas.microsoft.com/office/drawing/2014/main" xmlns="" id="{EF8C16BE-40EE-46B2-A148-45A5FBB872D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369501" y="3951999"/>
            <a:ext cx="1158386" cy="1158386"/>
          </a:xfrm>
          <a:prstGeom prst="rect">
            <a:avLst/>
          </a:prstGeom>
        </p:spPr>
      </p:pic>
    </p:spTree>
    <p:extLst>
      <p:ext uri="{BB962C8B-B14F-4D97-AF65-F5344CB8AC3E}">
        <p14:creationId xmlns:p14="http://schemas.microsoft.com/office/powerpoint/2010/main" val="1854144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F8E8F4D-E4D5-4031-8CC2-F68D97285227}"/>
              </a:ext>
            </a:extLst>
          </p:cNvPr>
          <p:cNvSpPr>
            <a:spLocks noGrp="1"/>
          </p:cNvSpPr>
          <p:nvPr>
            <p:ph type="title"/>
          </p:nvPr>
        </p:nvSpPr>
        <p:spPr/>
        <p:txBody>
          <a:bodyPr/>
          <a:lstStyle/>
          <a:p>
            <a:r>
              <a:rPr lang="en-US" dirty="0">
                <a:solidFill>
                  <a:schemeClr val="accent3"/>
                </a:solidFill>
              </a:rPr>
              <a:t>De </a:t>
            </a:r>
            <a:r>
              <a:rPr lang="en-US" dirty="0" err="1">
                <a:solidFill>
                  <a:schemeClr val="accent3"/>
                </a:solidFill>
              </a:rPr>
              <a:t>ontwerpcyclus</a:t>
            </a:r>
            <a:endParaRPr lang="en-US" dirty="0">
              <a:solidFill>
                <a:schemeClr val="accent3"/>
              </a:solidFill>
            </a:endParaRPr>
          </a:p>
        </p:txBody>
      </p:sp>
      <p:sp>
        <p:nvSpPr>
          <p:cNvPr id="17" name="Tijdelijke aanduiding voor inhoud 16">
            <a:extLst>
              <a:ext uri="{FF2B5EF4-FFF2-40B4-BE49-F238E27FC236}">
                <a16:creationId xmlns:a16="http://schemas.microsoft.com/office/drawing/2014/main" xmlns="" id="{2CC651BD-CD17-4B5A-86C3-12C4F7890B8D}"/>
              </a:ext>
            </a:extLst>
          </p:cNvPr>
          <p:cNvSpPr>
            <a:spLocks noGrp="1"/>
          </p:cNvSpPr>
          <p:nvPr>
            <p:ph idx="1"/>
          </p:nvPr>
        </p:nvSpPr>
        <p:spPr>
          <a:xfrm>
            <a:off x="8046772" y="1921469"/>
            <a:ext cx="3647910" cy="4023360"/>
          </a:xfrm>
        </p:spPr>
        <p:txBody>
          <a:bodyPr/>
          <a:lstStyle/>
          <a:p>
            <a:pPr marL="457200" indent="-457200">
              <a:buFont typeface="+mj-lt"/>
              <a:buAutoNum type="arabicPeriod"/>
            </a:pPr>
            <a:r>
              <a:rPr lang="en-US" sz="2400" dirty="0" err="1"/>
              <a:t>Functies</a:t>
            </a:r>
            <a:r>
              <a:rPr lang="en-US" sz="2400" dirty="0"/>
              <a:t> </a:t>
            </a:r>
            <a:r>
              <a:rPr lang="en-US" sz="2400" dirty="0" err="1"/>
              <a:t>bepalen</a:t>
            </a:r>
            <a:endParaRPr lang="en-US" sz="2400" dirty="0"/>
          </a:p>
          <a:p>
            <a:pPr marL="457200" indent="-457200">
              <a:buFont typeface="+mj-lt"/>
              <a:buAutoNum type="arabicPeriod"/>
            </a:pPr>
            <a:r>
              <a:rPr lang="en-US" sz="2400" dirty="0" err="1"/>
              <a:t>Biologische</a:t>
            </a:r>
            <a:r>
              <a:rPr lang="en-US" sz="2400" dirty="0"/>
              <a:t> </a:t>
            </a:r>
            <a:r>
              <a:rPr lang="en-US" sz="2400" dirty="0" err="1"/>
              <a:t>vraag</a:t>
            </a:r>
            <a:r>
              <a:rPr lang="en-US" sz="2400" dirty="0"/>
              <a:t> </a:t>
            </a:r>
            <a:r>
              <a:rPr lang="en-US" sz="2400" dirty="0" err="1"/>
              <a:t>opstellen</a:t>
            </a:r>
            <a:endParaRPr lang="en-US" sz="2400" dirty="0"/>
          </a:p>
          <a:p>
            <a:pPr marL="457200" indent="-457200">
              <a:buFont typeface="+mj-lt"/>
              <a:buAutoNum type="arabicPeriod"/>
            </a:pPr>
            <a:r>
              <a:rPr lang="en-US" sz="2400" dirty="0"/>
              <a:t>Op </a:t>
            </a:r>
            <a:r>
              <a:rPr lang="en-US" sz="2400" dirty="0" err="1"/>
              <a:t>zoek</a:t>
            </a:r>
            <a:r>
              <a:rPr lang="en-US" sz="2400" dirty="0"/>
              <a:t> in de </a:t>
            </a:r>
            <a:r>
              <a:rPr lang="en-US" sz="2400" dirty="0" err="1"/>
              <a:t>natuur</a:t>
            </a:r>
            <a:endParaRPr lang="en-US" sz="2400" dirty="0"/>
          </a:p>
          <a:p>
            <a:pPr marL="457200" indent="-457200">
              <a:buFont typeface="+mj-lt"/>
              <a:buAutoNum type="arabicPeriod"/>
            </a:pPr>
            <a:r>
              <a:rPr lang="en-US" sz="2400" dirty="0" err="1"/>
              <a:t>Mechanismen</a:t>
            </a:r>
            <a:r>
              <a:rPr lang="en-US" sz="2400" dirty="0"/>
              <a:t> </a:t>
            </a:r>
            <a:r>
              <a:rPr lang="en-US" sz="2400" dirty="0" err="1"/>
              <a:t>bepalen</a:t>
            </a:r>
            <a:endParaRPr lang="en-US" sz="2400" dirty="0"/>
          </a:p>
          <a:p>
            <a:pPr marL="457200" indent="-457200">
              <a:buFont typeface="+mj-lt"/>
              <a:buAutoNum type="arabicPeriod"/>
            </a:pPr>
            <a:r>
              <a:rPr lang="en-US" sz="2400" dirty="0" err="1"/>
              <a:t>Ontwerpprincipes</a:t>
            </a:r>
            <a:r>
              <a:rPr lang="en-US" sz="2400" dirty="0"/>
              <a:t> </a:t>
            </a:r>
            <a:r>
              <a:rPr lang="en-US" sz="2400" dirty="0" err="1"/>
              <a:t>formuleren</a:t>
            </a:r>
            <a:endParaRPr lang="en-US" sz="2400" dirty="0"/>
          </a:p>
          <a:p>
            <a:pPr marL="457200" indent="-457200">
              <a:buFont typeface="+mj-lt"/>
              <a:buAutoNum type="arabicPeriod"/>
            </a:pPr>
            <a:endParaRPr lang="en-US" dirty="0"/>
          </a:p>
        </p:txBody>
      </p:sp>
      <p:grpSp>
        <p:nvGrpSpPr>
          <p:cNvPr id="4" name="Group 13">
            <a:extLst>
              <a:ext uri="{FF2B5EF4-FFF2-40B4-BE49-F238E27FC236}">
                <a16:creationId xmlns:a16="http://schemas.microsoft.com/office/drawing/2014/main" xmlns="" id="{F241EE29-82D3-4920-BC5F-2F32B1BCF7C9}"/>
              </a:ext>
            </a:extLst>
          </p:cNvPr>
          <p:cNvGrpSpPr/>
          <p:nvPr/>
        </p:nvGrpSpPr>
        <p:grpSpPr>
          <a:xfrm>
            <a:off x="373683" y="1737360"/>
            <a:ext cx="7430032" cy="4131734"/>
            <a:chOff x="792480" y="1909444"/>
            <a:chExt cx="7391400" cy="3714750"/>
          </a:xfrm>
        </p:grpSpPr>
        <p:grpSp>
          <p:nvGrpSpPr>
            <p:cNvPr id="5" name="Group 6">
              <a:extLst>
                <a:ext uri="{FF2B5EF4-FFF2-40B4-BE49-F238E27FC236}">
                  <a16:creationId xmlns:a16="http://schemas.microsoft.com/office/drawing/2014/main" xmlns="" id="{4EAD8E15-8424-4C7D-84CC-7F26DBC69512}"/>
                </a:ext>
              </a:extLst>
            </p:cNvPr>
            <p:cNvGrpSpPr/>
            <p:nvPr/>
          </p:nvGrpSpPr>
          <p:grpSpPr>
            <a:xfrm>
              <a:off x="792480" y="1909444"/>
              <a:ext cx="7391400" cy="3714750"/>
              <a:chOff x="876300" y="1917854"/>
              <a:chExt cx="7391400" cy="3714750"/>
            </a:xfrm>
          </p:grpSpPr>
          <p:pic>
            <p:nvPicPr>
              <p:cNvPr id="7" name="Picture 2" descr="IndustriÃ«le Kring Twente â deBreedte OrganisatieAdvies">
                <a:extLst>
                  <a:ext uri="{FF2B5EF4-FFF2-40B4-BE49-F238E27FC236}">
                    <a16:creationId xmlns:a16="http://schemas.microsoft.com/office/drawing/2014/main" xmlns="" id="{BE6AF5BE-D7A3-4395-91A7-E7C976DB1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917854"/>
                <a:ext cx="7391400" cy="3714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a:extLst>
                  <a:ext uri="{FF2B5EF4-FFF2-40B4-BE49-F238E27FC236}">
                    <a16:creationId xmlns:a16="http://schemas.microsoft.com/office/drawing/2014/main" xmlns="" id="{D48FDA17-726D-4702-B6D8-C3BF929E40E1}"/>
                  </a:ext>
                </a:extLst>
              </p:cNvPr>
              <p:cNvSpPr txBox="1"/>
              <p:nvPr/>
            </p:nvSpPr>
            <p:spPr>
              <a:xfrm rot="1374524">
                <a:off x="6299299" y="2466659"/>
                <a:ext cx="1287545" cy="230832"/>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900" b="1" dirty="0">
                    <a:solidFill>
                      <a:srgbClr val="92D050"/>
                    </a:solidFill>
                  </a:rPr>
                  <a:t>1. Definieer context</a:t>
                </a:r>
              </a:p>
            </p:txBody>
          </p:sp>
          <p:sp>
            <p:nvSpPr>
              <p:cNvPr id="9" name="TextBox 7">
                <a:extLst>
                  <a:ext uri="{FF2B5EF4-FFF2-40B4-BE49-F238E27FC236}">
                    <a16:creationId xmlns:a16="http://schemas.microsoft.com/office/drawing/2014/main" xmlns="" id="{E318064E-8FB9-4F57-8B53-6028534C041E}"/>
                  </a:ext>
                </a:extLst>
              </p:cNvPr>
              <p:cNvSpPr txBox="1"/>
              <p:nvPr/>
            </p:nvSpPr>
            <p:spPr>
              <a:xfrm rot="4948796">
                <a:off x="7136526" y="3534302"/>
                <a:ext cx="1283214" cy="230832"/>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900" b="1" dirty="0">
                    <a:solidFill>
                      <a:srgbClr val="00B0F0"/>
                    </a:solidFill>
                  </a:rPr>
                  <a:t>2. Identificeer functies</a:t>
                </a:r>
              </a:p>
            </p:txBody>
          </p:sp>
          <p:sp>
            <p:nvSpPr>
              <p:cNvPr id="10" name="TextBox 8">
                <a:extLst>
                  <a:ext uri="{FF2B5EF4-FFF2-40B4-BE49-F238E27FC236}">
                    <a16:creationId xmlns:a16="http://schemas.microsoft.com/office/drawing/2014/main" xmlns="" id="{37D63FAF-217C-45B4-AC94-98AB50D3DC64}"/>
                  </a:ext>
                </a:extLst>
              </p:cNvPr>
              <p:cNvSpPr txBox="1"/>
              <p:nvPr/>
            </p:nvSpPr>
            <p:spPr>
              <a:xfrm rot="19200566">
                <a:off x="6682405" y="4684920"/>
                <a:ext cx="1212324" cy="369332"/>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900" b="1" dirty="0">
                    <a:solidFill>
                      <a:srgbClr val="7030A0"/>
                    </a:solidFill>
                  </a:rPr>
                  <a:t>3. Ontdek natuurlijke modellen</a:t>
                </a:r>
              </a:p>
            </p:txBody>
          </p:sp>
          <p:sp>
            <p:nvSpPr>
              <p:cNvPr id="11" name="TextBox 10">
                <a:extLst>
                  <a:ext uri="{FF2B5EF4-FFF2-40B4-BE49-F238E27FC236}">
                    <a16:creationId xmlns:a16="http://schemas.microsoft.com/office/drawing/2014/main" xmlns="" id="{56561C73-1083-4F1B-ACC7-F4E937C03942}"/>
                  </a:ext>
                </a:extLst>
              </p:cNvPr>
              <p:cNvSpPr txBox="1"/>
              <p:nvPr/>
            </p:nvSpPr>
            <p:spPr>
              <a:xfrm rot="1303106">
                <a:off x="5253364" y="4904441"/>
                <a:ext cx="1333347" cy="369332"/>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900" b="1" dirty="0">
                    <a:solidFill>
                      <a:srgbClr val="E70958"/>
                    </a:solidFill>
                  </a:rPr>
                  <a:t>4. Neem de biologische mechanismen</a:t>
                </a:r>
              </a:p>
            </p:txBody>
          </p:sp>
          <p:sp>
            <p:nvSpPr>
              <p:cNvPr id="12" name="TextBox 11">
                <a:extLst>
                  <a:ext uri="{FF2B5EF4-FFF2-40B4-BE49-F238E27FC236}">
                    <a16:creationId xmlns:a16="http://schemas.microsoft.com/office/drawing/2014/main" xmlns="" id="{2D71A9C9-D7FF-481E-ACEB-6DB2281DA480}"/>
                  </a:ext>
                </a:extLst>
              </p:cNvPr>
              <p:cNvSpPr txBox="1"/>
              <p:nvPr/>
            </p:nvSpPr>
            <p:spPr>
              <a:xfrm rot="15582619">
                <a:off x="4504356" y="3883576"/>
                <a:ext cx="1232331" cy="369332"/>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900" b="1" dirty="0">
                    <a:solidFill>
                      <a:srgbClr val="F06D00"/>
                    </a:solidFill>
                  </a:rPr>
                  <a:t>5. Pas biologie toe in ontwerp</a:t>
                </a:r>
              </a:p>
            </p:txBody>
          </p:sp>
          <p:sp>
            <p:nvSpPr>
              <p:cNvPr id="13" name="TextBox 12">
                <a:extLst>
                  <a:ext uri="{FF2B5EF4-FFF2-40B4-BE49-F238E27FC236}">
                    <a16:creationId xmlns:a16="http://schemas.microsoft.com/office/drawing/2014/main" xmlns="" id="{46E80D4F-C4D2-4AB3-88A0-22E2C4AC4B9A}"/>
                  </a:ext>
                </a:extLst>
              </p:cNvPr>
              <p:cNvSpPr txBox="1"/>
              <p:nvPr/>
            </p:nvSpPr>
            <p:spPr>
              <a:xfrm rot="18938342">
                <a:off x="5001361" y="2721460"/>
                <a:ext cx="985854" cy="369332"/>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900" b="1" dirty="0">
                    <a:solidFill>
                      <a:srgbClr val="FF8F33"/>
                    </a:solidFill>
                  </a:rPr>
                  <a:t>6. Evalueer het ontwerp</a:t>
                </a:r>
              </a:p>
            </p:txBody>
          </p:sp>
        </p:grpSp>
        <p:sp>
          <p:nvSpPr>
            <p:cNvPr id="6" name="TextBox 4">
              <a:extLst>
                <a:ext uri="{FF2B5EF4-FFF2-40B4-BE49-F238E27FC236}">
                  <a16:creationId xmlns:a16="http://schemas.microsoft.com/office/drawing/2014/main" xmlns="" id="{B8F1E0B4-9DC9-4DC0-8EC4-C2E9CD81CFB9}"/>
                </a:ext>
              </a:extLst>
            </p:cNvPr>
            <p:cNvSpPr txBox="1"/>
            <p:nvPr/>
          </p:nvSpPr>
          <p:spPr>
            <a:xfrm>
              <a:off x="5491356" y="3652797"/>
              <a:ext cx="1713390" cy="461665"/>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400" b="1" dirty="0">
                  <a:solidFill>
                    <a:schemeClr val="bg1">
                      <a:lumMod val="50000"/>
                    </a:schemeClr>
                  </a:solidFill>
                  <a:latin typeface="Ink Free" panose="03080402000500000000" pitchFamily="66" charset="0"/>
                </a:rPr>
                <a:t> Biomimicry</a:t>
              </a:r>
            </a:p>
          </p:txBody>
        </p:sp>
      </p:grpSp>
    </p:spTree>
    <p:extLst>
      <p:ext uri="{BB962C8B-B14F-4D97-AF65-F5344CB8AC3E}">
        <p14:creationId xmlns:p14="http://schemas.microsoft.com/office/powerpoint/2010/main" val="184176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1139868" y="4044207"/>
            <a:ext cx="10008296" cy="1546577"/>
          </a:xfrm>
          <a:prstGeom prst="rect">
            <a:avLst/>
          </a:prstGeom>
          <a:solidFill>
            <a:srgbClr val="5BA815"/>
          </a:solidFill>
        </p:spPr>
        <p:txBody>
          <a:bodyPr wrap="square" rtlCol="0">
            <a:spAutoFit/>
          </a:bodyPr>
          <a:lstStyle/>
          <a:p>
            <a:pPr>
              <a:defRPr/>
            </a:pPr>
            <a:endParaRPr lang="nl-NL" sz="1350" dirty="0">
              <a:solidFill>
                <a:prstClr val="black"/>
              </a:solidFill>
              <a:latin typeface="Calibri" panose="020F0502020204030204"/>
            </a:endParaRPr>
          </a:p>
          <a:p>
            <a:pPr>
              <a:defRPr/>
            </a:pPr>
            <a:endParaRPr lang="nl-NL" sz="1350" dirty="0">
              <a:solidFill>
                <a:prstClr val="black"/>
              </a:solidFill>
              <a:latin typeface="Calibri" panose="020F0502020204030204"/>
            </a:endParaRPr>
          </a:p>
          <a:p>
            <a:pPr>
              <a:defRPr/>
            </a:pPr>
            <a:endParaRPr lang="nl-NL" sz="1350" dirty="0">
              <a:solidFill>
                <a:prstClr val="black"/>
              </a:solidFill>
              <a:latin typeface="Calibri" panose="020F0502020204030204"/>
            </a:endParaRPr>
          </a:p>
          <a:p>
            <a:pPr>
              <a:defRPr/>
            </a:pPr>
            <a:endParaRPr lang="nl-NL" sz="1350" dirty="0">
              <a:solidFill>
                <a:prstClr val="black"/>
              </a:solidFill>
              <a:latin typeface="Calibri" panose="020F0502020204030204"/>
            </a:endParaRPr>
          </a:p>
          <a:p>
            <a:pPr>
              <a:defRPr/>
            </a:pPr>
            <a:endParaRPr lang="nl-NL" sz="1350" dirty="0">
              <a:solidFill>
                <a:prstClr val="black"/>
              </a:solidFill>
              <a:latin typeface="Calibri" panose="020F0502020204030204"/>
            </a:endParaRPr>
          </a:p>
          <a:p>
            <a:pPr>
              <a:defRPr/>
            </a:pPr>
            <a:endParaRPr lang="nl-NL" sz="1350" dirty="0">
              <a:solidFill>
                <a:prstClr val="black"/>
              </a:solidFill>
              <a:latin typeface="Calibri" panose="020F0502020204030204"/>
            </a:endParaRPr>
          </a:p>
          <a:p>
            <a:pPr>
              <a:defRPr/>
            </a:pPr>
            <a:endParaRPr lang="nl-NL" sz="1350" dirty="0">
              <a:solidFill>
                <a:prstClr val="black"/>
              </a:solidFill>
              <a:latin typeface="Calibri" panose="020F0502020204030204"/>
            </a:endParaRPr>
          </a:p>
        </p:txBody>
      </p:sp>
      <p:sp>
        <p:nvSpPr>
          <p:cNvPr id="4" name="Titel 1">
            <a:extLst>
              <a:ext uri="{FF2B5EF4-FFF2-40B4-BE49-F238E27FC236}">
                <a16:creationId xmlns:a16="http://schemas.microsoft.com/office/drawing/2014/main" xmlns="" id="{05132493-5C37-47FA-A676-D5ABEA13AF75}"/>
              </a:ext>
            </a:extLst>
          </p:cNvPr>
          <p:cNvSpPr txBox="1">
            <a:spLocks/>
          </p:cNvSpPr>
          <p:nvPr/>
        </p:nvSpPr>
        <p:spPr>
          <a:xfrm>
            <a:off x="3770297" y="1195103"/>
            <a:ext cx="4651403" cy="323738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endParaRPr lang="nl-NL" sz="4050" b="1" dirty="0">
              <a:solidFill>
                <a:prstClr val="black"/>
              </a:solidFill>
              <a:latin typeface="Bahnschrift Light" panose="020B0502040204020203" pitchFamily="34" charset="0"/>
            </a:endParaRPr>
          </a:p>
          <a:p>
            <a:pPr>
              <a:defRPr/>
            </a:pPr>
            <a:endParaRPr lang="nl-NL" sz="4050" dirty="0">
              <a:solidFill>
                <a:prstClr val="black">
                  <a:lumMod val="50000"/>
                  <a:lumOff val="50000"/>
                </a:prstClr>
              </a:solidFill>
              <a:latin typeface="Calibri Light" panose="020F0302020204030204"/>
            </a:endParaRPr>
          </a:p>
          <a:p>
            <a:pPr>
              <a:defRPr/>
            </a:pPr>
            <a:r>
              <a:rPr lang="nl-NL" sz="4050" dirty="0">
                <a:solidFill>
                  <a:prstClr val="black">
                    <a:lumMod val="50000"/>
                    <a:lumOff val="50000"/>
                  </a:prstClr>
                </a:solidFill>
                <a:latin typeface="Bahnschrift Light" panose="020B0502040204020203" pitchFamily="34" charset="0"/>
              </a:rPr>
              <a:t>Biomimicry in Educatie</a:t>
            </a:r>
          </a:p>
          <a:p>
            <a:pPr>
              <a:defRPr/>
            </a:pPr>
            <a:endParaRPr lang="nl-NL" sz="4050" dirty="0">
              <a:solidFill>
                <a:prstClr val="black"/>
              </a:solidFill>
              <a:latin typeface="Calibri Light" panose="020F0302020204030204"/>
            </a:endParaRPr>
          </a:p>
        </p:txBody>
      </p:sp>
      <p:pic>
        <p:nvPicPr>
          <p:cNvPr id="7" name="Picture 4" descr="Erasmus+: More study and staff mobility opportunities to ...">
            <a:extLst>
              <a:ext uri="{FF2B5EF4-FFF2-40B4-BE49-F238E27FC236}">
                <a16:creationId xmlns:a16="http://schemas.microsoft.com/office/drawing/2014/main" xmlns="" id="{42B217B7-5CB2-461D-8477-2A8A2FBB53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496" b="45176"/>
          <a:stretch/>
        </p:blipFill>
        <p:spPr bwMode="auto">
          <a:xfrm>
            <a:off x="8653528" y="5590784"/>
            <a:ext cx="2398604" cy="6718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62886D9B-DEDC-44BB-BE17-C707B6CA64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4039176"/>
            <a:ext cx="2382482" cy="15234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9D63A4F5-1B99-41D4-A208-5AFFDA75F542}"/>
              </a:ext>
            </a:extLst>
          </p:cNvPr>
          <p:cNvPicPr>
            <a:picLocks noChangeAspect="1"/>
          </p:cNvPicPr>
          <p:nvPr/>
        </p:nvPicPr>
        <p:blipFill rotWithShape="1">
          <a:blip r:embed="rId4"/>
          <a:srcRect l="15588" t="8841" r="70000" b="75894"/>
          <a:stretch/>
        </p:blipFill>
        <p:spPr>
          <a:xfrm>
            <a:off x="4477915" y="649730"/>
            <a:ext cx="3236169" cy="1928209"/>
          </a:xfrm>
          <a:prstGeom prst="rect">
            <a:avLst/>
          </a:prstGeom>
        </p:spPr>
      </p:pic>
      <p:pic>
        <p:nvPicPr>
          <p:cNvPr id="14" name="Afbeelding 9">
            <a:extLst>
              <a:ext uri="{FF2B5EF4-FFF2-40B4-BE49-F238E27FC236}">
                <a16:creationId xmlns:a16="http://schemas.microsoft.com/office/drawing/2014/main" xmlns="" id="{B952B95C-F528-4F97-9E5B-62D936E1B19F}"/>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1438466" y="5591176"/>
            <a:ext cx="2457068" cy="671837"/>
          </a:xfrm>
          <a:prstGeom prst="rect">
            <a:avLst/>
          </a:prstGeom>
          <a:noFill/>
          <a:ln>
            <a:noFill/>
          </a:ln>
        </p:spPr>
      </p:pic>
      <p:sp>
        <p:nvSpPr>
          <p:cNvPr id="13" name="TextBox 12">
            <a:extLst>
              <a:ext uri="{FF2B5EF4-FFF2-40B4-BE49-F238E27FC236}">
                <a16:creationId xmlns:a16="http://schemas.microsoft.com/office/drawing/2014/main" xmlns="" id="{5553F33C-310E-4B65-8033-85E7ED877997}"/>
              </a:ext>
            </a:extLst>
          </p:cNvPr>
          <p:cNvSpPr txBox="1"/>
          <p:nvPr/>
        </p:nvSpPr>
        <p:spPr>
          <a:xfrm>
            <a:off x="7360554" y="4570090"/>
            <a:ext cx="2631385" cy="523220"/>
          </a:xfrm>
          <a:prstGeom prst="rect">
            <a:avLst/>
          </a:prstGeom>
          <a:noFill/>
        </p:spPr>
        <p:txBody>
          <a:bodyPr wrap="square" rtlCol="0">
            <a:spAutoFit/>
          </a:bodyPr>
          <a:lstStyle/>
          <a:p>
            <a:r>
              <a:rPr lang="nl-NL" sz="2800" dirty="0">
                <a:solidFill>
                  <a:prstClr val="white"/>
                </a:solidFill>
                <a:latin typeface="Calibri" panose="020F0502020204030204"/>
              </a:rPr>
              <a:t>biolearn.nl</a:t>
            </a:r>
          </a:p>
        </p:txBody>
      </p:sp>
    </p:spTree>
    <p:extLst>
      <p:ext uri="{BB962C8B-B14F-4D97-AF65-F5344CB8AC3E}">
        <p14:creationId xmlns:p14="http://schemas.microsoft.com/office/powerpoint/2010/main" val="1589103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F006237-233B-4995-B7D2-D7F6B12A8B1B}"/>
              </a:ext>
            </a:extLst>
          </p:cNvPr>
          <p:cNvSpPr>
            <a:spLocks noGrp="1"/>
          </p:cNvSpPr>
          <p:nvPr>
            <p:ph type="title"/>
          </p:nvPr>
        </p:nvSpPr>
        <p:spPr/>
        <p:txBody>
          <a:bodyPr/>
          <a:lstStyle/>
          <a:p>
            <a:r>
              <a:rPr lang="en-US" dirty="0"/>
              <a:t>Workshop: Hoe </a:t>
            </a:r>
            <a:r>
              <a:rPr lang="en-US" dirty="0" err="1"/>
              <a:t>verpakt</a:t>
            </a:r>
            <a:r>
              <a:rPr lang="en-US" dirty="0"/>
              <a:t> de </a:t>
            </a:r>
            <a:r>
              <a:rPr lang="en-US" dirty="0" err="1"/>
              <a:t>natuur</a:t>
            </a:r>
            <a:r>
              <a:rPr lang="en-US" dirty="0"/>
              <a:t>? </a:t>
            </a:r>
          </a:p>
        </p:txBody>
      </p:sp>
      <p:sp>
        <p:nvSpPr>
          <p:cNvPr id="3" name="Tijdelijke aanduiding voor inhoud 2">
            <a:extLst>
              <a:ext uri="{FF2B5EF4-FFF2-40B4-BE49-F238E27FC236}">
                <a16:creationId xmlns:a16="http://schemas.microsoft.com/office/drawing/2014/main" xmlns="" id="{9B9A40ED-CA63-47E7-B621-D687068751C9}"/>
              </a:ext>
            </a:extLst>
          </p:cNvPr>
          <p:cNvSpPr>
            <a:spLocks noGrp="1"/>
          </p:cNvSpPr>
          <p:nvPr>
            <p:ph idx="1"/>
          </p:nvPr>
        </p:nvSpPr>
        <p:spPr/>
        <p:txBody>
          <a:bodyPr/>
          <a:lstStyle/>
          <a:p>
            <a:endParaRPr lang="en-US" dirty="0"/>
          </a:p>
          <a:p>
            <a:endParaRPr lang="en-US" dirty="0"/>
          </a:p>
          <a:p>
            <a:endParaRPr lang="en-US" dirty="0"/>
          </a:p>
          <a:p>
            <a:pPr marL="0" indent="0">
              <a:buNone/>
            </a:pPr>
            <a:r>
              <a:rPr lang="en-US" b="1" dirty="0"/>
              <a:t>Centrale </a:t>
            </a:r>
            <a:r>
              <a:rPr lang="en-US" b="1" dirty="0" err="1"/>
              <a:t>vraag</a:t>
            </a:r>
            <a:r>
              <a:rPr lang="en-US" b="1" dirty="0"/>
              <a:t>: </a:t>
            </a:r>
            <a:br>
              <a:rPr lang="en-US" b="1" dirty="0"/>
            </a:br>
            <a:r>
              <a:rPr lang="en-US" i="1" dirty="0"/>
              <a:t>Hoe </a:t>
            </a:r>
            <a:r>
              <a:rPr lang="en-US" i="1" dirty="0" err="1"/>
              <a:t>zou</a:t>
            </a:r>
            <a:r>
              <a:rPr lang="en-US" i="1" dirty="0"/>
              <a:t> de </a:t>
            </a:r>
            <a:r>
              <a:rPr lang="en-US" i="1" dirty="0" err="1"/>
              <a:t>natuur</a:t>
            </a:r>
            <a:r>
              <a:rPr lang="en-US" i="1" dirty="0"/>
              <a:t> …  (</a:t>
            </a:r>
            <a:r>
              <a:rPr lang="en-US" i="1" dirty="0" err="1"/>
              <a:t>waterdicht</a:t>
            </a:r>
            <a:r>
              <a:rPr lang="en-US" i="1" dirty="0"/>
              <a:t>, </a:t>
            </a:r>
            <a:r>
              <a:rPr lang="en-US" i="1" dirty="0" err="1"/>
              <a:t>hersluitbaar</a:t>
            </a:r>
            <a:r>
              <a:rPr lang="en-US" i="1" dirty="0"/>
              <a:t>, </a:t>
            </a:r>
            <a:r>
              <a:rPr lang="en-US" i="1" dirty="0" err="1"/>
              <a:t>etc</a:t>
            </a:r>
            <a:r>
              <a:rPr lang="en-US" i="1" dirty="0"/>
              <a:t>) </a:t>
            </a:r>
            <a:r>
              <a:rPr lang="en-US" i="1" dirty="0" err="1"/>
              <a:t>verpakken</a:t>
            </a:r>
            <a:r>
              <a:rPr lang="en-US" i="1" dirty="0"/>
              <a:t>?</a:t>
            </a:r>
            <a:endParaRPr lang="en-US" b="1" i="1" dirty="0"/>
          </a:p>
        </p:txBody>
      </p:sp>
      <p:grpSp>
        <p:nvGrpSpPr>
          <p:cNvPr id="4" name="Group 4">
            <a:extLst>
              <a:ext uri="{FF2B5EF4-FFF2-40B4-BE49-F238E27FC236}">
                <a16:creationId xmlns:a16="http://schemas.microsoft.com/office/drawing/2014/main" xmlns="" id="{2F422ABB-2714-49D3-BF9B-E5562A7DDC73}"/>
              </a:ext>
            </a:extLst>
          </p:cNvPr>
          <p:cNvGrpSpPr/>
          <p:nvPr/>
        </p:nvGrpSpPr>
        <p:grpSpPr>
          <a:xfrm>
            <a:off x="7681064" y="1954108"/>
            <a:ext cx="3474617" cy="4023360"/>
            <a:chOff x="-380137" y="288903"/>
            <a:chExt cx="1837055" cy="2165350"/>
          </a:xfrm>
        </p:grpSpPr>
        <p:pic>
          <p:nvPicPr>
            <p:cNvPr id="5" name="Picture 5">
              <a:extLst>
                <a:ext uri="{FF2B5EF4-FFF2-40B4-BE49-F238E27FC236}">
                  <a16:creationId xmlns:a16="http://schemas.microsoft.com/office/drawing/2014/main" xmlns="" id="{C9E92F63-0ED0-4A64-9E0F-8770568BDD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630" t="10817" r="30423" b="5467"/>
            <a:stretch/>
          </p:blipFill>
          <p:spPr bwMode="auto">
            <a:xfrm>
              <a:off x="-380137" y="288903"/>
              <a:ext cx="1837055" cy="2165350"/>
            </a:xfrm>
            <a:prstGeom prst="rect">
              <a:avLst/>
            </a:prstGeom>
            <a:ln>
              <a:noFill/>
            </a:ln>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xmlns="" id="{57711DF4-AD3F-4838-94F3-FF38052BD8BD}"/>
                </a:ext>
              </a:extLst>
            </p:cNvPr>
            <p:cNvSpPr txBox="1">
              <a:spLocks noChangeArrowheads="1"/>
            </p:cNvSpPr>
            <p:nvPr/>
          </p:nvSpPr>
          <p:spPr bwMode="auto">
            <a:xfrm>
              <a:off x="-302655" y="474424"/>
              <a:ext cx="1727343" cy="41486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200" dirty="0">
                  <a:solidFill>
                    <a:srgbClr val="262626"/>
                  </a:solidFill>
                  <a:effectLst/>
                  <a:latin typeface="PT Sans" panose="020B0503020203020204" pitchFamily="34" charset="0"/>
                  <a:ea typeface="Calibri" panose="020F0502020204030204" pitchFamily="34" charset="0"/>
                  <a:cs typeface="Calibri Light" panose="020F0302020204030204" pitchFamily="34" charset="0"/>
                </a:rPr>
                <a:t>Had de natuur maar een manier om deze mandarijnen te bedekken zodat we niet zo veel plastic hoefden te verspillen</a:t>
              </a:r>
              <a:endParaRPr lang="nl-NL"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8837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BADD3A-13F3-403E-B2C2-CFB87C0F6882}"/>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err="1">
                <a:solidFill>
                  <a:srgbClr val="000000"/>
                </a:solidFill>
                <a:latin typeface="+mj-lt"/>
                <a:ea typeface="+mj-ea"/>
                <a:cs typeface="+mj-cs"/>
              </a:rPr>
              <a:t>Blijven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plakken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een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gekko</a:t>
            </a:r>
            <a:r>
              <a:rPr lang="en-US" sz="4400" dirty="0">
                <a:solidFill>
                  <a:srgbClr val="000000"/>
                </a:solidFill>
                <a:latin typeface="+mj-lt"/>
                <a:ea typeface="+mj-ea"/>
                <a:cs typeface="+mj-cs"/>
              </a:rPr>
              <a:t>? </a:t>
            </a:r>
          </a:p>
        </p:txBody>
      </p:sp>
      <p:pic>
        <p:nvPicPr>
          <p:cNvPr id="4098" name="Picture 2" descr="How Do Geckos&amp;#39; Feet Work? (PHOTOS) | HuffPost">
            <a:extLst>
              <a:ext uri="{FF2B5EF4-FFF2-40B4-BE49-F238E27FC236}">
                <a16:creationId xmlns:a16="http://schemas.microsoft.com/office/drawing/2014/main" xmlns="" id="{699848C1-1A26-443E-AED5-9192F9835DB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660" r="-2" b="251"/>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87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AD4E35D-A118-48D3-A2D3-3CEE5A0C74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C898F8F1-8EBC-46EE-8892-B18505AAD53F}"/>
              </a:ext>
            </a:extLst>
          </p:cNvPr>
          <p:cNvSpPr>
            <a:spLocks noGrp="1"/>
          </p:cNvSpPr>
          <p:nvPr>
            <p:ph type="title"/>
          </p:nvPr>
        </p:nvSpPr>
        <p:spPr>
          <a:xfrm>
            <a:off x="5144680" y="634947"/>
            <a:ext cx="5565073" cy="1243958"/>
          </a:xfrm>
        </p:spPr>
        <p:txBody>
          <a:bodyPr>
            <a:normAutofit fontScale="90000"/>
          </a:bodyPr>
          <a:lstStyle/>
          <a:p>
            <a:r>
              <a:rPr lang="en-US" dirty="0"/>
              <a:t>Workshop: Hoe </a:t>
            </a:r>
            <a:r>
              <a:rPr lang="en-US" dirty="0" err="1"/>
              <a:t>verpakt</a:t>
            </a:r>
            <a:r>
              <a:rPr lang="en-US" dirty="0"/>
              <a:t> de </a:t>
            </a:r>
            <a:r>
              <a:rPr lang="en-US" dirty="0" err="1"/>
              <a:t>natuur</a:t>
            </a:r>
            <a:r>
              <a:rPr lang="en-US" dirty="0"/>
              <a:t>?</a:t>
            </a:r>
          </a:p>
        </p:txBody>
      </p:sp>
      <p:pic>
        <p:nvPicPr>
          <p:cNvPr id="5" name="Picture 13">
            <a:extLst>
              <a:ext uri="{FF2B5EF4-FFF2-40B4-BE49-F238E27FC236}">
                <a16:creationId xmlns:a16="http://schemas.microsoft.com/office/drawing/2014/main" xmlns="" id="{A4A58789-FF39-4F82-9B53-D2EB9C9700B0}"/>
              </a:ext>
            </a:extLst>
          </p:cNvPr>
          <p:cNvPicPr>
            <a:picLocks noChangeAspect="1"/>
          </p:cNvPicPr>
          <p:nvPr/>
        </p:nvPicPr>
        <p:blipFill rotWithShape="1">
          <a:blip r:embed="rId2"/>
          <a:srcRect l="29375" t="30185" r="30833" b="33148"/>
          <a:stretch/>
        </p:blipFill>
        <p:spPr>
          <a:xfrm>
            <a:off x="429197" y="777256"/>
            <a:ext cx="4225099" cy="2362920"/>
          </a:xfrm>
          <a:prstGeom prst="rect">
            <a:avLst/>
          </a:prstGeom>
        </p:spPr>
      </p:pic>
      <p:cxnSp>
        <p:nvCxnSpPr>
          <p:cNvPr id="12" name="Straight Connector 11">
            <a:extLst>
              <a:ext uri="{FF2B5EF4-FFF2-40B4-BE49-F238E27FC236}">
                <a16:creationId xmlns:a16="http://schemas.microsoft.com/office/drawing/2014/main" xmlns="" id="{8A1FC8F0-6475-4788-9B10-7CF183FC51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12">
            <a:extLst>
              <a:ext uri="{FF2B5EF4-FFF2-40B4-BE49-F238E27FC236}">
                <a16:creationId xmlns:a16="http://schemas.microsoft.com/office/drawing/2014/main" xmlns="" id="{11D2D46E-5F0C-4CEB-9E48-EBA7A27A424F}"/>
              </a:ext>
            </a:extLst>
          </p:cNvPr>
          <p:cNvPicPr>
            <a:picLocks noChangeAspect="1"/>
          </p:cNvPicPr>
          <p:nvPr/>
        </p:nvPicPr>
        <p:blipFill rotWithShape="1">
          <a:blip r:embed="rId3"/>
          <a:srcRect l="28958" t="35185" r="30417" b="38148"/>
          <a:stretch/>
        </p:blipFill>
        <p:spPr>
          <a:xfrm>
            <a:off x="429197" y="3206663"/>
            <a:ext cx="4225098" cy="1991723"/>
          </a:xfrm>
          <a:prstGeom prst="rect">
            <a:avLst/>
          </a:prstGeom>
        </p:spPr>
      </p:pic>
      <p:sp>
        <p:nvSpPr>
          <p:cNvPr id="3" name="Tijdelijke aanduiding voor inhoud 2">
            <a:extLst>
              <a:ext uri="{FF2B5EF4-FFF2-40B4-BE49-F238E27FC236}">
                <a16:creationId xmlns:a16="http://schemas.microsoft.com/office/drawing/2014/main" xmlns="" id="{A8E9D789-7AFF-439B-87F9-A44FCD051FB9}"/>
              </a:ext>
            </a:extLst>
          </p:cNvPr>
          <p:cNvSpPr>
            <a:spLocks noGrp="1"/>
          </p:cNvSpPr>
          <p:nvPr>
            <p:ph idx="1"/>
          </p:nvPr>
        </p:nvSpPr>
        <p:spPr>
          <a:xfrm>
            <a:off x="5144679" y="2198914"/>
            <a:ext cx="6405063" cy="3670180"/>
          </a:xfrm>
        </p:spPr>
        <p:txBody>
          <a:bodyPr>
            <a:normAutofit/>
          </a:bodyPr>
          <a:lstStyle/>
          <a:p>
            <a:pPr marL="0" indent="0">
              <a:buNone/>
            </a:pPr>
            <a:r>
              <a:rPr lang="nl-NL" b="1" dirty="0"/>
              <a:t>Vandaag</a:t>
            </a:r>
            <a:r>
              <a:rPr lang="nl-NL" dirty="0"/>
              <a:t>: Per groep één verpakking op tafel. </a:t>
            </a:r>
          </a:p>
          <a:p>
            <a:pPr marL="342900" indent="-342900">
              <a:buAutoNum type="arabicPeriod"/>
            </a:pPr>
            <a:r>
              <a:rPr lang="nl-NL" dirty="0"/>
              <a:t>Kies een functie die deze verpakking moet vervullen</a:t>
            </a:r>
          </a:p>
          <a:p>
            <a:pPr marL="342900" indent="-342900">
              <a:buAutoNum type="arabicPeriod"/>
            </a:pPr>
            <a:r>
              <a:rPr lang="nl-NL" dirty="0"/>
              <a:t>Maak je vraag biologisch </a:t>
            </a:r>
            <a:r>
              <a:rPr lang="nl-NL" dirty="0">
                <a:sym typeface="Wingdings" panose="05000000000000000000" pitchFamily="2" charset="2"/>
              </a:rPr>
              <a:t> </a:t>
            </a:r>
            <a:r>
              <a:rPr lang="nl-NL" i="1" dirty="0"/>
              <a:t>Hoe zou de natuur....?</a:t>
            </a:r>
          </a:p>
          <a:p>
            <a:pPr marL="342900" indent="-342900">
              <a:buAutoNum type="arabicPeriod"/>
            </a:pPr>
            <a:r>
              <a:rPr lang="nl-NL" dirty="0"/>
              <a:t>Ga op zoek naar natuurlijke modellen die deze functie vervullen (voorbeelden op tafel, internet, eigen kennis)</a:t>
            </a:r>
          </a:p>
          <a:p>
            <a:endParaRPr lang="en-US" dirty="0"/>
          </a:p>
        </p:txBody>
      </p:sp>
      <p:sp>
        <p:nvSpPr>
          <p:cNvPr id="14" name="Rectangle 13">
            <a:extLst>
              <a:ext uri="{FF2B5EF4-FFF2-40B4-BE49-F238E27FC236}">
                <a16:creationId xmlns:a16="http://schemas.microsoft.com/office/drawing/2014/main" xmlns="" id="{30F84B10-5D81-46AE-920D-E07497CDB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F68DC746-DF72-4A62-B759-3115310161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7365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2711F3-5C8C-4B2C-864B-5474AE28E2B9}"/>
              </a:ext>
            </a:extLst>
          </p:cNvPr>
          <p:cNvSpPr>
            <a:spLocks noGrp="1"/>
          </p:cNvSpPr>
          <p:nvPr>
            <p:ph type="title"/>
          </p:nvPr>
        </p:nvSpPr>
        <p:spPr/>
        <p:txBody>
          <a:bodyPr/>
          <a:lstStyle/>
          <a:p>
            <a:r>
              <a:rPr lang="en-US" dirty="0" err="1">
                <a:solidFill>
                  <a:schemeClr val="accent3"/>
                </a:solidFill>
              </a:rPr>
              <a:t>Afronding</a:t>
            </a:r>
            <a:endParaRPr lang="en-US" dirty="0">
              <a:solidFill>
                <a:schemeClr val="accent3"/>
              </a:solidFill>
            </a:endParaRPr>
          </a:p>
        </p:txBody>
      </p:sp>
      <p:sp>
        <p:nvSpPr>
          <p:cNvPr id="3" name="Tijdelijke aanduiding voor inhoud 2">
            <a:extLst>
              <a:ext uri="{FF2B5EF4-FFF2-40B4-BE49-F238E27FC236}">
                <a16:creationId xmlns:a16="http://schemas.microsoft.com/office/drawing/2014/main" xmlns="" id="{DD2C1238-F271-444B-B113-FEE54F640A8C}"/>
              </a:ext>
            </a:extLst>
          </p:cNvPr>
          <p:cNvSpPr>
            <a:spLocks noGrp="1"/>
          </p:cNvSpPr>
          <p:nvPr>
            <p:ph idx="1"/>
          </p:nvPr>
        </p:nvSpPr>
        <p:spPr/>
        <p:txBody>
          <a:bodyPr/>
          <a:lstStyle/>
          <a:p>
            <a:pPr>
              <a:buFont typeface="Arial" panose="020B0604020202020204" pitchFamily="34" charset="0"/>
              <a:buChar char="•"/>
            </a:pPr>
            <a:endParaRPr lang="en-US" sz="2400" dirty="0"/>
          </a:p>
          <a:p>
            <a:pPr>
              <a:buFont typeface="Arial" panose="020B0604020202020204" pitchFamily="34" charset="0"/>
              <a:buChar char="•"/>
            </a:pPr>
            <a:r>
              <a:rPr lang="en-US" sz="2400" dirty="0" err="1"/>
              <a:t>Welke</a:t>
            </a:r>
            <a:r>
              <a:rPr lang="en-US" sz="2400" dirty="0"/>
              <a:t> </a:t>
            </a:r>
            <a:r>
              <a:rPr lang="en-US" sz="2400" dirty="0" err="1"/>
              <a:t>functies</a:t>
            </a:r>
            <a:r>
              <a:rPr lang="en-US" sz="2400" dirty="0"/>
              <a:t> </a:t>
            </a:r>
            <a:r>
              <a:rPr lang="en-US" sz="2400" dirty="0" err="1"/>
              <a:t>hebben</a:t>
            </a:r>
            <a:r>
              <a:rPr lang="en-US" sz="2400" dirty="0"/>
              <a:t> </a:t>
            </a:r>
            <a:r>
              <a:rPr lang="en-US" sz="2400" dirty="0" err="1"/>
              <a:t>jullie</a:t>
            </a:r>
            <a:r>
              <a:rPr lang="en-US" sz="2400" dirty="0"/>
              <a:t> </a:t>
            </a:r>
            <a:r>
              <a:rPr lang="en-US" sz="2400" dirty="0" err="1"/>
              <a:t>bedacht</a:t>
            </a:r>
            <a:r>
              <a:rPr lang="en-US" sz="2400" dirty="0"/>
              <a:t>?</a:t>
            </a:r>
          </a:p>
          <a:p>
            <a:pPr>
              <a:buFont typeface="Arial" panose="020B0604020202020204" pitchFamily="34" charset="0"/>
              <a:buChar char="•"/>
            </a:pPr>
            <a:r>
              <a:rPr lang="en-US" sz="2400" dirty="0" err="1"/>
              <a:t>Welke</a:t>
            </a:r>
            <a:r>
              <a:rPr lang="en-US" sz="2400" dirty="0"/>
              <a:t> </a:t>
            </a:r>
            <a:r>
              <a:rPr lang="en-US" sz="2400" dirty="0" err="1"/>
              <a:t>biologische</a:t>
            </a:r>
            <a:r>
              <a:rPr lang="en-US" sz="2400" dirty="0"/>
              <a:t> </a:t>
            </a:r>
            <a:r>
              <a:rPr lang="en-US" sz="2400" dirty="0" err="1"/>
              <a:t>vraag</a:t>
            </a:r>
            <a:r>
              <a:rPr lang="en-US" sz="2400" dirty="0"/>
              <a:t> </a:t>
            </a:r>
            <a:r>
              <a:rPr lang="en-US" sz="2400" dirty="0" err="1"/>
              <a:t>hoort</a:t>
            </a:r>
            <a:r>
              <a:rPr lang="en-US" sz="2400" dirty="0"/>
              <a:t> </a:t>
            </a:r>
            <a:r>
              <a:rPr lang="en-US" sz="2400" dirty="0" err="1"/>
              <a:t>hierbij</a:t>
            </a:r>
            <a:r>
              <a:rPr lang="en-US" sz="2400" dirty="0"/>
              <a:t>? </a:t>
            </a:r>
          </a:p>
          <a:p>
            <a:pPr>
              <a:buFont typeface="Arial" panose="020B0604020202020204" pitchFamily="34" charset="0"/>
              <a:buChar char="•"/>
            </a:pPr>
            <a:r>
              <a:rPr lang="en-US" sz="2400" dirty="0" err="1"/>
              <a:t>Welke</a:t>
            </a:r>
            <a:r>
              <a:rPr lang="en-US" sz="2400" dirty="0"/>
              <a:t> </a:t>
            </a:r>
            <a:r>
              <a:rPr lang="en-US" sz="2400" dirty="0" err="1"/>
              <a:t>natuurlijke</a:t>
            </a:r>
            <a:r>
              <a:rPr lang="en-US" sz="2400" dirty="0"/>
              <a:t> </a:t>
            </a:r>
            <a:r>
              <a:rPr lang="en-US" sz="2400" dirty="0" err="1"/>
              <a:t>modellen</a:t>
            </a:r>
            <a:r>
              <a:rPr lang="en-US" sz="2400" dirty="0"/>
              <a:t> </a:t>
            </a:r>
            <a:r>
              <a:rPr lang="en-US" sz="2400" dirty="0" err="1"/>
              <a:t>hebben</a:t>
            </a:r>
            <a:r>
              <a:rPr lang="en-US" sz="2400" dirty="0"/>
              <a:t> </a:t>
            </a:r>
            <a:r>
              <a:rPr lang="en-US" sz="2400" dirty="0" err="1"/>
              <a:t>jullie</a:t>
            </a:r>
            <a:r>
              <a:rPr lang="en-US" sz="2400" dirty="0"/>
              <a:t> </a:t>
            </a:r>
            <a:r>
              <a:rPr lang="en-US" sz="2400" dirty="0" err="1"/>
              <a:t>gebruikt</a:t>
            </a:r>
            <a:r>
              <a:rPr lang="en-US" sz="2400" dirty="0"/>
              <a:t>?</a:t>
            </a:r>
          </a:p>
          <a:p>
            <a:pPr>
              <a:buFont typeface="Arial" panose="020B0604020202020204" pitchFamily="34" charset="0"/>
              <a:buChar char="•"/>
            </a:pPr>
            <a:endParaRPr lang="en-US" sz="2400" dirty="0"/>
          </a:p>
          <a:p>
            <a:pPr marL="0" indent="0">
              <a:buNone/>
            </a:pPr>
            <a:endParaRPr lang="en-US" sz="2400" dirty="0"/>
          </a:p>
          <a:p>
            <a:pPr>
              <a:buFont typeface="Arial" panose="020B0604020202020204" pitchFamily="34" charset="0"/>
              <a:buChar char="•"/>
            </a:pPr>
            <a:r>
              <a:rPr lang="en-US" sz="2400" dirty="0" err="1"/>
              <a:t>Toepassing</a:t>
            </a:r>
            <a:r>
              <a:rPr lang="en-US" sz="2400" dirty="0"/>
              <a:t> op </a:t>
            </a:r>
            <a:r>
              <a:rPr lang="en-US" sz="2400" dirty="0" err="1"/>
              <a:t>basisonderwijs</a:t>
            </a:r>
            <a:endParaRPr lang="en-US" dirty="0"/>
          </a:p>
          <a:p>
            <a:pPr marL="457200" lvl="1" indent="0">
              <a:buNone/>
            </a:pPr>
            <a:endParaRPr lang="en-US" dirty="0"/>
          </a:p>
        </p:txBody>
      </p:sp>
      <p:grpSp>
        <p:nvGrpSpPr>
          <p:cNvPr id="4" name="Group 4">
            <a:extLst>
              <a:ext uri="{FF2B5EF4-FFF2-40B4-BE49-F238E27FC236}">
                <a16:creationId xmlns:a16="http://schemas.microsoft.com/office/drawing/2014/main" xmlns="" id="{709587BD-8EA1-4715-83CC-B2278837D500}"/>
              </a:ext>
            </a:extLst>
          </p:cNvPr>
          <p:cNvGrpSpPr/>
          <p:nvPr/>
        </p:nvGrpSpPr>
        <p:grpSpPr>
          <a:xfrm>
            <a:off x="8132591" y="4152727"/>
            <a:ext cx="3267061" cy="1716367"/>
            <a:chOff x="5097220" y="3987161"/>
            <a:chExt cx="3864788" cy="2111743"/>
          </a:xfrm>
        </p:grpSpPr>
        <p:sp>
          <p:nvSpPr>
            <p:cNvPr id="5" name="Zeshoek 4">
              <a:extLst>
                <a:ext uri="{FF2B5EF4-FFF2-40B4-BE49-F238E27FC236}">
                  <a16:creationId xmlns:a16="http://schemas.microsoft.com/office/drawing/2014/main" xmlns="" id="{456A8A3D-5848-4AC8-9EF0-772270380ACD}"/>
                </a:ext>
              </a:extLst>
            </p:cNvPr>
            <p:cNvSpPr/>
            <p:nvPr/>
          </p:nvSpPr>
          <p:spPr>
            <a:xfrm>
              <a:off x="5097220" y="3987161"/>
              <a:ext cx="1568873" cy="1408957"/>
            </a:xfrm>
            <a:prstGeom prst="hexagon">
              <a:avLst/>
            </a:prstGeom>
            <a:blipFill dpi="0" rotWithShape="1">
              <a:blip r:embed="rId2"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solidFill>
                  <a:prstClr val="white"/>
                </a:solidFill>
                <a:latin typeface="PT Sans"/>
              </a:endParaRPr>
            </a:p>
          </p:txBody>
        </p:sp>
        <p:sp>
          <p:nvSpPr>
            <p:cNvPr id="6" name="Zeshoek 5">
              <a:extLst>
                <a:ext uri="{FF2B5EF4-FFF2-40B4-BE49-F238E27FC236}">
                  <a16:creationId xmlns:a16="http://schemas.microsoft.com/office/drawing/2014/main" xmlns="" id="{5967889F-5CD4-4FBA-BBD0-4A2A5BBAB4E5}"/>
                </a:ext>
              </a:extLst>
            </p:cNvPr>
            <p:cNvSpPr/>
            <p:nvPr/>
          </p:nvSpPr>
          <p:spPr>
            <a:xfrm>
              <a:off x="6392795" y="4778673"/>
              <a:ext cx="1478330" cy="1320231"/>
            </a:xfrm>
            <a:prstGeom prst="hexagon">
              <a:avLst/>
            </a:prstGeom>
            <a:blipFill dpi="0" rotWithShape="1">
              <a:blip r:embed="rId3"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solidFill>
                  <a:prstClr val="white"/>
                </a:solidFill>
                <a:latin typeface="PT Sans"/>
              </a:endParaRPr>
            </a:p>
          </p:txBody>
        </p:sp>
        <p:sp>
          <p:nvSpPr>
            <p:cNvPr id="7" name="Zeshoek 6">
              <a:extLst>
                <a:ext uri="{FF2B5EF4-FFF2-40B4-BE49-F238E27FC236}">
                  <a16:creationId xmlns:a16="http://schemas.microsoft.com/office/drawing/2014/main" xmlns="" id="{45DBE7E5-DFAF-48B5-B84A-1AD5AF5CF7DB}"/>
                </a:ext>
              </a:extLst>
            </p:cNvPr>
            <p:cNvSpPr/>
            <p:nvPr/>
          </p:nvSpPr>
          <p:spPr>
            <a:xfrm>
              <a:off x="7618902" y="4001403"/>
              <a:ext cx="1343106" cy="1455991"/>
            </a:xfrm>
            <a:prstGeom prst="hexagon">
              <a:avLst/>
            </a:prstGeom>
            <a:blipFill dpi="0" rotWithShape="1">
              <a:blip r:embed="rId4"/>
              <a:srcRect/>
              <a:stretch>
                <a:fillRect l="-20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solidFill>
                  <a:prstClr val="white"/>
                </a:solidFill>
                <a:latin typeface="PT Sans"/>
              </a:endParaRPr>
            </a:p>
          </p:txBody>
        </p:sp>
      </p:grpSp>
    </p:spTree>
    <p:extLst>
      <p:ext uri="{BB962C8B-B14F-4D97-AF65-F5344CB8AC3E}">
        <p14:creationId xmlns:p14="http://schemas.microsoft.com/office/powerpoint/2010/main" val="1403761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FDFB022-8F0D-4EEE-BC3B-C74E0D2328EB}"/>
              </a:ext>
            </a:extLst>
          </p:cNvPr>
          <p:cNvSpPr>
            <a:spLocks noGrp="1"/>
          </p:cNvSpPr>
          <p:nvPr>
            <p:ph type="title"/>
          </p:nvPr>
        </p:nvSpPr>
        <p:spPr/>
        <p:txBody>
          <a:bodyPr/>
          <a:lstStyle/>
          <a:p>
            <a:r>
              <a:rPr lang="en-US" dirty="0">
                <a:solidFill>
                  <a:schemeClr val="accent3"/>
                </a:solidFill>
              </a:rPr>
              <a:t>Meer </a:t>
            </a:r>
            <a:r>
              <a:rPr lang="en-US" dirty="0" err="1">
                <a:solidFill>
                  <a:schemeClr val="accent3"/>
                </a:solidFill>
              </a:rPr>
              <a:t>Lesmateriaal</a:t>
            </a:r>
            <a:r>
              <a:rPr lang="en-US" dirty="0">
                <a:solidFill>
                  <a:schemeClr val="accent3"/>
                </a:solidFill>
              </a:rPr>
              <a:t>?</a:t>
            </a:r>
          </a:p>
        </p:txBody>
      </p:sp>
      <p:pic>
        <p:nvPicPr>
          <p:cNvPr id="4" name="Picture 11">
            <a:extLst>
              <a:ext uri="{FF2B5EF4-FFF2-40B4-BE49-F238E27FC236}">
                <a16:creationId xmlns:a16="http://schemas.microsoft.com/office/drawing/2014/main" xmlns="" id="{4A9C1B60-4F04-4503-AFCB-C31A0AF6B09C}"/>
              </a:ext>
            </a:extLst>
          </p:cNvPr>
          <p:cNvPicPr>
            <a:picLocks noChangeAspect="1"/>
          </p:cNvPicPr>
          <p:nvPr/>
        </p:nvPicPr>
        <p:blipFill rotWithShape="1">
          <a:blip r:embed="rId2"/>
          <a:srcRect l="15588" t="8841" r="70000" b="75894"/>
          <a:stretch/>
        </p:blipFill>
        <p:spPr>
          <a:xfrm>
            <a:off x="6339980" y="2000824"/>
            <a:ext cx="3236169" cy="1928209"/>
          </a:xfrm>
          <a:prstGeom prst="rect">
            <a:avLst/>
          </a:prstGeom>
        </p:spPr>
      </p:pic>
      <p:pic>
        <p:nvPicPr>
          <p:cNvPr id="5" name="Afbeelding 9">
            <a:extLst>
              <a:ext uri="{FF2B5EF4-FFF2-40B4-BE49-F238E27FC236}">
                <a16:creationId xmlns:a16="http://schemas.microsoft.com/office/drawing/2014/main" xmlns="" id="{22DCD5DC-FC52-48E1-829E-0FBFCC7B7885}"/>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067351" y="2239551"/>
            <a:ext cx="3519814" cy="1450757"/>
          </a:xfrm>
          <a:prstGeom prst="rect">
            <a:avLst/>
          </a:prstGeom>
          <a:noFill/>
          <a:ln>
            <a:noFill/>
          </a:ln>
        </p:spPr>
      </p:pic>
      <p:sp>
        <p:nvSpPr>
          <p:cNvPr id="6" name="Tekstvak 5">
            <a:extLst>
              <a:ext uri="{FF2B5EF4-FFF2-40B4-BE49-F238E27FC236}">
                <a16:creationId xmlns:a16="http://schemas.microsoft.com/office/drawing/2014/main" xmlns="" id="{BF460C6F-F3DB-4429-A555-DDB7A6632214}"/>
              </a:ext>
            </a:extLst>
          </p:cNvPr>
          <p:cNvSpPr txBox="1"/>
          <p:nvPr/>
        </p:nvSpPr>
        <p:spPr>
          <a:xfrm>
            <a:off x="6339980" y="3929033"/>
            <a:ext cx="3402627" cy="1938992"/>
          </a:xfrm>
          <a:prstGeom prst="rect">
            <a:avLst/>
          </a:prstGeom>
          <a:noFill/>
        </p:spPr>
        <p:txBody>
          <a:bodyPr wrap="square" rtlCol="0">
            <a:spAutoFit/>
          </a:bodyPr>
          <a:lstStyle/>
          <a:p>
            <a:r>
              <a:rPr lang="en-US" sz="2400" dirty="0">
                <a:hlinkClick r:id="rId4"/>
              </a:rPr>
              <a:t>www.biolearn.eu</a:t>
            </a:r>
            <a:r>
              <a:rPr lang="en-US" sz="2400" dirty="0"/>
              <a:t> / </a:t>
            </a:r>
            <a:r>
              <a:rPr lang="en-US" sz="2400" dirty="0">
                <a:hlinkClick r:id="rId5"/>
              </a:rPr>
              <a:t>www.biolearn.nl</a:t>
            </a:r>
            <a:r>
              <a:rPr lang="en-US" sz="2400" dirty="0"/>
              <a:t> </a:t>
            </a:r>
          </a:p>
          <a:p>
            <a:endParaRPr lang="en-US" sz="2400" dirty="0"/>
          </a:p>
          <a:p>
            <a:pPr marL="342900" indent="-342900">
              <a:buFont typeface="Wingdings" panose="05000000000000000000" pitchFamily="2" charset="2"/>
              <a:buChar char="à"/>
            </a:pPr>
            <a:r>
              <a:rPr lang="en-US" sz="2400" dirty="0">
                <a:sym typeface="Wingdings" panose="05000000000000000000" pitchFamily="2" charset="2"/>
              </a:rPr>
              <a:t>Participating Countries</a:t>
            </a:r>
          </a:p>
          <a:p>
            <a:pPr marL="342900" indent="-342900">
              <a:buFont typeface="Wingdings" panose="05000000000000000000" pitchFamily="2" charset="2"/>
              <a:buChar char="à"/>
            </a:pPr>
            <a:r>
              <a:rPr lang="en-US" sz="2400" dirty="0">
                <a:sym typeface="Wingdings" panose="05000000000000000000" pitchFamily="2" charset="2"/>
              </a:rPr>
              <a:t>Netherlands</a:t>
            </a:r>
            <a:endParaRPr lang="en-US" sz="2400" dirty="0"/>
          </a:p>
        </p:txBody>
      </p:sp>
      <p:sp>
        <p:nvSpPr>
          <p:cNvPr id="7" name="Tekstvak 6">
            <a:extLst>
              <a:ext uri="{FF2B5EF4-FFF2-40B4-BE49-F238E27FC236}">
                <a16:creationId xmlns:a16="http://schemas.microsoft.com/office/drawing/2014/main" xmlns="" id="{55FBA0E2-86BB-498E-BE26-D90DE4C89EA2}"/>
              </a:ext>
            </a:extLst>
          </p:cNvPr>
          <p:cNvSpPr txBox="1"/>
          <p:nvPr/>
        </p:nvSpPr>
        <p:spPr>
          <a:xfrm>
            <a:off x="2067351" y="3917633"/>
            <a:ext cx="3402627" cy="1938992"/>
          </a:xfrm>
          <a:prstGeom prst="rect">
            <a:avLst/>
          </a:prstGeom>
          <a:noFill/>
        </p:spPr>
        <p:txBody>
          <a:bodyPr wrap="square" rtlCol="0">
            <a:spAutoFit/>
          </a:bodyPr>
          <a:lstStyle/>
          <a:p>
            <a:r>
              <a:rPr lang="en-US" sz="2400" dirty="0">
                <a:hlinkClick r:id="rId6"/>
              </a:rPr>
              <a:t>www.biomimicrynl.org</a:t>
            </a:r>
            <a:endParaRPr lang="en-US" sz="2400" dirty="0"/>
          </a:p>
          <a:p>
            <a:endParaRPr lang="en-US" sz="2400" dirty="0"/>
          </a:p>
          <a:p>
            <a:endParaRPr lang="en-US" sz="2400" dirty="0"/>
          </a:p>
          <a:p>
            <a:pPr marL="342900" indent="-342900">
              <a:buFont typeface="Wingdings" panose="05000000000000000000" pitchFamily="2" charset="2"/>
              <a:buChar char="à"/>
            </a:pPr>
            <a:r>
              <a:rPr lang="en-US" sz="2400" dirty="0" err="1">
                <a:sym typeface="Wingdings" panose="05000000000000000000" pitchFamily="2" charset="2"/>
              </a:rPr>
              <a:t>Diensten</a:t>
            </a:r>
            <a:endParaRPr lang="en-US" sz="2400" dirty="0">
              <a:sym typeface="Wingdings" panose="05000000000000000000" pitchFamily="2" charset="2"/>
            </a:endParaRPr>
          </a:p>
          <a:p>
            <a:pPr marL="342900" indent="-342900">
              <a:buFont typeface="Wingdings" panose="05000000000000000000" pitchFamily="2" charset="2"/>
              <a:buChar char="à"/>
            </a:pPr>
            <a:r>
              <a:rPr lang="en-US" sz="2400" dirty="0" err="1">
                <a:sym typeface="Wingdings" panose="05000000000000000000" pitchFamily="2" charset="2"/>
              </a:rPr>
              <a:t>Onderwijs</a:t>
            </a:r>
            <a:endParaRPr lang="en-US" sz="2400" dirty="0"/>
          </a:p>
        </p:txBody>
      </p:sp>
    </p:spTree>
    <p:extLst>
      <p:ext uri="{BB962C8B-B14F-4D97-AF65-F5344CB8AC3E}">
        <p14:creationId xmlns:p14="http://schemas.microsoft.com/office/powerpoint/2010/main" val="2844162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err="1"/>
              <a:t>TacTiles</a:t>
            </a:r>
            <a:r>
              <a:rPr lang="en-US" dirty="0"/>
              <a:t> van Interface</a:t>
            </a:r>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4" name="Afbeelding 2">
            <a:extLst>
              <a:ext uri="{FF2B5EF4-FFF2-40B4-BE49-F238E27FC236}">
                <a16:creationId xmlns:a16="http://schemas.microsoft.com/office/drawing/2014/main" xmlns="" id="{1C778FA4-43EF-44D5-BF2A-C84589207D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55446" y="2263975"/>
            <a:ext cx="10336554" cy="4594025"/>
          </a:xfrm>
          <a:prstGeom prst="rect">
            <a:avLst/>
          </a:prstGeom>
        </p:spPr>
      </p:pic>
      <p:pic>
        <p:nvPicPr>
          <p:cNvPr id="5" name="Picture 2" descr="The design of our i2 styles mimics the imperfect beauty of nature in that the tiles, like the rocks on the left, are slightly different in color and pattern from one to the other. ">
            <a:extLst>
              <a:ext uri="{FF2B5EF4-FFF2-40B4-BE49-F238E27FC236}">
                <a16:creationId xmlns:a16="http://schemas.microsoft.com/office/drawing/2014/main" xmlns="" id="{65662F17-B6A8-40D0-BFF2-3E31B792650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50289"/>
          <a:stretch/>
        </p:blipFill>
        <p:spPr bwMode="auto">
          <a:xfrm>
            <a:off x="0" y="2263974"/>
            <a:ext cx="3735421" cy="459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057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he Best Ways to Prevent a Mosquito Bite - Mr. Mister">
            <a:extLst>
              <a:ext uri="{FF2B5EF4-FFF2-40B4-BE49-F238E27FC236}">
                <a16:creationId xmlns:a16="http://schemas.microsoft.com/office/drawing/2014/main" xmlns="" id="{0615FAB0-172C-4942-ABD5-741F5C0AC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86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FF4AE12-FB6B-43D9-8BBB-ECA8CB6E7425}"/>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dirty="0" err="1">
                <a:solidFill>
                  <a:srgbClr val="000000"/>
                </a:solidFill>
                <a:latin typeface="+mj-lt"/>
                <a:ea typeface="+mj-ea"/>
                <a:cs typeface="+mj-cs"/>
              </a:rPr>
              <a:t>Prikken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zonder</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pijn</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als</a:t>
            </a:r>
            <a:r>
              <a:rPr lang="en-US" sz="4400" dirty="0">
                <a:solidFill>
                  <a:srgbClr val="000000"/>
                </a:solidFill>
                <a:latin typeface="+mj-lt"/>
                <a:ea typeface="+mj-ea"/>
                <a:cs typeface="+mj-cs"/>
              </a:rPr>
              <a:t> </a:t>
            </a:r>
            <a:r>
              <a:rPr lang="en-US" sz="4400" dirty="0" err="1">
                <a:solidFill>
                  <a:srgbClr val="000000"/>
                </a:solidFill>
                <a:latin typeface="+mj-lt"/>
                <a:ea typeface="+mj-ea"/>
                <a:cs typeface="+mj-cs"/>
              </a:rPr>
              <a:t>een</a:t>
            </a:r>
            <a:r>
              <a:rPr lang="en-US" sz="4400" dirty="0">
                <a:solidFill>
                  <a:srgbClr val="000000"/>
                </a:solidFill>
                <a:latin typeface="+mj-lt"/>
                <a:ea typeface="+mj-ea"/>
                <a:cs typeface="+mj-cs"/>
              </a:rPr>
              <a:t> mug?</a:t>
            </a:r>
          </a:p>
        </p:txBody>
      </p:sp>
      <p:pic>
        <p:nvPicPr>
          <p:cNvPr id="6146" name="Picture 2" descr="WATCH: Mosquitoes Use 6 Needles To Suck Your Blood | Texas ...">
            <a:extLst>
              <a:ext uri="{FF2B5EF4-FFF2-40B4-BE49-F238E27FC236}">
                <a16:creationId xmlns:a16="http://schemas.microsoft.com/office/drawing/2014/main" xmlns="" id="{42CDD375-F74D-4AF2-AB4C-DD52EDE3628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1844" r="19275" b="1"/>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92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8FE7A-6DD1-4CBC-B503-E1CB6E2B01E1}"/>
              </a:ext>
            </a:extLst>
          </p:cNvPr>
          <p:cNvSpPr>
            <a:spLocks noGrp="1"/>
          </p:cNvSpPr>
          <p:nvPr>
            <p:ph type="title"/>
          </p:nvPr>
        </p:nvSpPr>
        <p:spPr>
          <a:xfrm>
            <a:off x="1402404" y="365125"/>
            <a:ext cx="10515600" cy="1325563"/>
          </a:xfrm>
        </p:spPr>
        <p:txBody>
          <a:bodyPr/>
          <a:lstStyle/>
          <a:p>
            <a:r>
              <a:rPr lang="en-US" dirty="0"/>
              <a:t>Pain-free Needle</a:t>
            </a:r>
          </a:p>
        </p:txBody>
      </p:sp>
      <p:pic>
        <p:nvPicPr>
          <p:cNvPr id="13" name="Content Placeholder 12" descr="Lightbulb">
            <a:extLst>
              <a:ext uri="{FF2B5EF4-FFF2-40B4-BE49-F238E27FC236}">
                <a16:creationId xmlns:a16="http://schemas.microsoft.com/office/drawing/2014/main" xmlns="" id="{189DF67E-B6D6-405F-AD47-1406BB721AF2}"/>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996" y="570706"/>
            <a:ext cx="914400" cy="914400"/>
          </a:xfrm>
        </p:spPr>
      </p:pic>
      <p:pic>
        <p:nvPicPr>
          <p:cNvPr id="7170" name="Picture 2" descr="https://tse4.mm.bing.net/th?id=OIP.GnUs1G7oAhY5FyKhCCWM9wHaEK&amp;pid=Api">
            <a:extLst>
              <a:ext uri="{FF2B5EF4-FFF2-40B4-BE49-F238E27FC236}">
                <a16:creationId xmlns:a16="http://schemas.microsoft.com/office/drawing/2014/main" xmlns="" id="{E907CA40-C432-41C1-B0F1-ACD975D52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859932"/>
            <a:ext cx="7124377" cy="39980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tse4.mm.bing.net/th?id=OIP.61iMxqYghUZDyypy6AIFFwHaHa&amp;pid=Api">
            <a:extLst>
              <a:ext uri="{FF2B5EF4-FFF2-40B4-BE49-F238E27FC236}">
                <a16:creationId xmlns:a16="http://schemas.microsoft.com/office/drawing/2014/main" xmlns="" id="{0ACE4C0E-910D-4BC9-A34C-4B7592D23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613" y="930613"/>
            <a:ext cx="5927387" cy="592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70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Water vapor harvesting : Darkling Beetles - AskNature">
            <a:extLst>
              <a:ext uri="{FF2B5EF4-FFF2-40B4-BE49-F238E27FC236}">
                <a16:creationId xmlns:a16="http://schemas.microsoft.com/office/drawing/2014/main" xmlns="" id="{CEF8C9A2-6C44-4457-8076-D6254DA200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45" b="720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75405"/>
      </p:ext>
    </p:extLst>
  </p:cSld>
  <p:clrMapOvr>
    <a:masterClrMapping/>
  </p:clrMapOvr>
</p:sld>
</file>

<file path=ppt/theme/theme1.xml><?xml version="1.0" encoding="utf-8"?>
<a:theme xmlns:a="http://schemas.openxmlformats.org/drawingml/2006/main" name="Terugblik">
  <a:themeElements>
    <a:clrScheme name="Terugblik">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TotalTime>
  <Words>1552</Words>
  <Application>Microsoft Office PowerPoint</Application>
  <PresentationFormat>Breedbeeld</PresentationFormat>
  <Paragraphs>184</Paragraphs>
  <Slides>42</Slides>
  <Notes>36</Notes>
  <HiddenSlides>0</HiddenSlides>
  <MMClips>2</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42</vt:i4>
      </vt:variant>
    </vt:vector>
  </HeadingPairs>
  <TitlesOfParts>
    <vt:vector size="51" baseType="lpstr">
      <vt:lpstr>Arial</vt:lpstr>
      <vt:lpstr>Bahnschrift Light</vt:lpstr>
      <vt:lpstr>Calibri</vt:lpstr>
      <vt:lpstr>Calibri Light</vt:lpstr>
      <vt:lpstr>Ink Free</vt:lpstr>
      <vt:lpstr>PT Sans</vt:lpstr>
      <vt:lpstr>Times New Roman</vt:lpstr>
      <vt:lpstr>Wingdings</vt:lpstr>
      <vt:lpstr>Terugblik</vt:lpstr>
      <vt:lpstr>Leren van de Natuur</vt:lpstr>
      <vt:lpstr>Even Voorstellen…</vt:lpstr>
      <vt:lpstr>PowerPoint-presentatie</vt:lpstr>
      <vt:lpstr>PowerPoint-presentatie</vt:lpstr>
      <vt:lpstr>TacTiles van Interface</vt:lpstr>
      <vt:lpstr>PowerPoint-presentatie</vt:lpstr>
      <vt:lpstr>PowerPoint-presentatie</vt:lpstr>
      <vt:lpstr>Pain-free Needle</vt:lpstr>
      <vt:lpstr>PowerPoint-presentatie</vt:lpstr>
      <vt:lpstr>PowerPoint-presentatie</vt:lpstr>
      <vt:lpstr>Water halen uit mist </vt:lpstr>
      <vt:lpstr>PowerPoint-presentatie</vt:lpstr>
      <vt:lpstr>PowerPoint-presentatie</vt:lpstr>
      <vt:lpstr>Windmolens</vt:lpstr>
      <vt:lpstr>O Foil Boat Propellor</vt:lpstr>
      <vt:lpstr>Voorbeeld proces</vt:lpstr>
      <vt:lpstr>PowerPoint-presentatie</vt:lpstr>
      <vt:lpstr>Superlijm (in water)</vt:lpstr>
      <vt:lpstr>PowerPoint-presentatie</vt:lpstr>
      <vt:lpstr>PowerPoint-presentatie</vt:lpstr>
      <vt:lpstr>Mieren kolonie optimalisatie</vt:lpstr>
      <vt:lpstr>PowerPoint-presentatie</vt:lpstr>
      <vt:lpstr>PowerPoint-presentatie</vt:lpstr>
      <vt:lpstr>Eastgate Centre, Zimbabwe</vt:lpstr>
      <vt:lpstr>PowerPoint-presentatie</vt:lpstr>
      <vt:lpstr>PowerPoint-presentatie</vt:lpstr>
      <vt:lpstr>PowerPoint-presentatie</vt:lpstr>
      <vt:lpstr>Shinkansen Trein</vt:lpstr>
      <vt:lpstr>Biomimicry</vt:lpstr>
      <vt:lpstr>PowerPoint-presentatie</vt:lpstr>
      <vt:lpstr>De natuur is altijd duurzaam</vt:lpstr>
      <vt:lpstr>“The answers to how to live sustainably on our planet are all around us.”</vt:lpstr>
      <vt:lpstr>De zes basis-principes</vt:lpstr>
      <vt:lpstr>      Functies identificeren</vt:lpstr>
      <vt:lpstr>Functies identificeren – Even oefenen!</vt:lpstr>
      <vt:lpstr>Workshop: Meesterlijke Modellen</vt:lpstr>
      <vt:lpstr>De ontwerpcyclus</vt:lpstr>
      <vt:lpstr>PowerPoint-presentatie</vt:lpstr>
      <vt:lpstr>Workshop: Hoe verpakt de natuur? </vt:lpstr>
      <vt:lpstr>Workshop: Hoe verpakt de natuur?</vt:lpstr>
      <vt:lpstr>Afronding</vt:lpstr>
      <vt:lpstr>Meer Lesmateriaal?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Leren van de Natuur</dc:title>
  <dc:creator>Matthijs Roobeek</dc:creator>
  <cp:lastModifiedBy>Karlijn Keessen</cp:lastModifiedBy>
  <cp:revision>8</cp:revision>
  <dcterms:created xsi:type="dcterms:W3CDTF">2019-11-12T14:32:49Z</dcterms:created>
  <dcterms:modified xsi:type="dcterms:W3CDTF">2019-11-26T14:17:49Z</dcterms:modified>
</cp:coreProperties>
</file>