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59" r:id="rId4"/>
    <p:sldId id="267" r:id="rId5"/>
    <p:sldId id="270" r:id="rId6"/>
    <p:sldId id="265" r:id="rId7"/>
    <p:sldId id="258" r:id="rId8"/>
    <p:sldId id="262" r:id="rId9"/>
    <p:sldId id="268" r:id="rId10"/>
    <p:sldId id="266" r:id="rId11"/>
    <p:sldId id="263" r:id="rId12"/>
    <p:sldId id="271" r:id="rId13"/>
    <p:sldId id="260" r:id="rId14"/>
    <p:sldId id="273" r:id="rId15"/>
    <p:sldId id="275" r:id="rId16"/>
    <p:sldId id="274" r:id="rId17"/>
    <p:sldId id="27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31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C3345-415E-8A49-9CD4-2B8645C54904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511E2-20C6-974B-A650-6B6E315DD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1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511E2-20C6-974B-A650-6B6E315DDF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9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511E2-20C6-974B-A650-6B6E315DDF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9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511E2-20C6-974B-A650-6B6E315DDF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511E2-20C6-974B-A650-6B6E315DDF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9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511E2-20C6-974B-A650-6B6E315DDF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9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511E2-20C6-974B-A650-6B6E315DDF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9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511E2-20C6-974B-A650-6B6E315DDF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9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511E2-20C6-974B-A650-6B6E315DDF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1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67E8-594A-0E4A-9ACC-21F4D8947D4F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E92F-2866-094D-ABA3-F675356B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67E8-594A-0E4A-9ACC-21F4D8947D4F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E92F-2866-094D-ABA3-F675356B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3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67E8-594A-0E4A-9ACC-21F4D8947D4F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E92F-2866-094D-ABA3-F675356B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67E8-594A-0E4A-9ACC-21F4D8947D4F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E92F-2866-094D-ABA3-F675356B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5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67E8-594A-0E4A-9ACC-21F4D8947D4F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E92F-2866-094D-ABA3-F675356B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8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67E8-594A-0E4A-9ACC-21F4D8947D4F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E92F-2866-094D-ABA3-F675356B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5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67E8-594A-0E4A-9ACC-21F4D8947D4F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E92F-2866-094D-ABA3-F675356B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5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67E8-594A-0E4A-9ACC-21F4D8947D4F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E92F-2866-094D-ABA3-F675356B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3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67E8-594A-0E4A-9ACC-21F4D8947D4F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E92F-2866-094D-ABA3-F675356B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0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67E8-594A-0E4A-9ACC-21F4D8947D4F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E92F-2866-094D-ABA3-F675356B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2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67E8-594A-0E4A-9ACC-21F4D8947D4F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E92F-2866-094D-ABA3-F675356B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4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D67E8-594A-0E4A-9ACC-21F4D8947D4F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5E92F-2866-094D-ABA3-F675356BE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7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://www.smaaklessen.n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edingscentrum.nl/nl/mijn-boodschappen/eten-kopen/voedselafdruk.aspx" TargetMode="External"/><Relationship Id="rId4" Type="http://schemas.openxmlformats.org/officeDocument/2006/relationships/hyperlink" Target="http://www.voedingscentrum.nl/nl/mijn-boodschappen/eten-kopen/klimaatweegschaal.aspx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edevis.nl" TargetMode="External"/><Relationship Id="rId4" Type="http://schemas.openxmlformats.org/officeDocument/2006/relationships/hyperlink" Target="http://www.voedingscentrum.nl" TargetMode="External"/><Relationship Id="rId5" Type="http://schemas.openxmlformats.org/officeDocument/2006/relationships/hyperlink" Target="https://www.milieucentraal.nl/milieubewust-eten/" TargetMode="External"/><Relationship Id="rId6" Type="http://schemas.openxmlformats.org/officeDocument/2006/relationships/hyperlink" Target="https://groentefruit.milieucentraal.nl/" TargetMode="External"/><Relationship Id="rId7" Type="http://schemas.openxmlformats.org/officeDocument/2006/relationships/hyperlink" Target="https://keurmerken.milieucentraal.nl/" TargetMode="External"/><Relationship Id="rId8" Type="http://schemas.openxmlformats.org/officeDocument/2006/relationships/hyperlink" Target="http://www.milieudefensie.nl" TargetMode="External"/><Relationship Id="rId9" Type="http://schemas.openxmlformats.org/officeDocument/2006/relationships/hyperlink" Target="http://www.smaaklessen.nl" TargetMode="External"/><Relationship Id="rId10" Type="http://schemas.openxmlformats.org/officeDocument/2006/relationships/hyperlink" Target="http://www.natuurschool.n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256" y="-154683"/>
            <a:ext cx="11342525" cy="708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6734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Check je </a:t>
            </a:r>
            <a:r>
              <a:rPr lang="en-US" b="1" dirty="0" err="1" smtClean="0"/>
              <a:t>boodschappenmand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b="1" dirty="0" smtClean="0"/>
              <a:t>NWT-</a:t>
            </a:r>
            <a:r>
              <a:rPr lang="en-US" sz="2200" b="1" dirty="0" err="1" smtClean="0"/>
              <a:t>Conferentie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Basisonderwijs</a:t>
            </a:r>
            <a:r>
              <a:rPr lang="en-US" sz="2200" b="1" dirty="0" smtClean="0"/>
              <a:t> 2016, </a:t>
            </a:r>
            <a:r>
              <a:rPr lang="en-US" sz="2200" b="1" dirty="0" err="1" smtClean="0"/>
              <a:t>BiologiePlus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56715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-56256" y="-166778"/>
            <a:ext cx="11342525" cy="708907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88291" y="635038"/>
            <a:ext cx="7984187" cy="5598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 smtClean="0">
                <a:solidFill>
                  <a:schemeClr val="tx1"/>
                </a:solidFill>
              </a:rPr>
              <a:t>FRUIT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3000" b="1" dirty="0" err="1" smtClean="0">
                <a:solidFill>
                  <a:srgbClr val="000000"/>
                </a:solidFill>
              </a:rPr>
              <a:t>Energieverbruik</a:t>
            </a:r>
            <a:endParaRPr lang="en-US" sz="3000" b="1" dirty="0" smtClean="0">
              <a:solidFill>
                <a:srgbClr val="000000"/>
              </a:solidFill>
            </a:endParaRPr>
          </a:p>
          <a:p>
            <a:pPr algn="l"/>
            <a:endParaRPr lang="en-US" sz="2600" dirty="0" smtClean="0">
              <a:solidFill>
                <a:srgbClr val="000000"/>
              </a:solidFill>
            </a:endParaRPr>
          </a:p>
          <a:p>
            <a:pPr algn="l"/>
            <a:r>
              <a:rPr lang="en-US" sz="2600" dirty="0">
                <a:solidFill>
                  <a:srgbClr val="000000"/>
                </a:solidFill>
              </a:rPr>
              <a:t>V</a:t>
            </a:r>
            <a:r>
              <a:rPr lang="en-US" sz="2600" dirty="0" smtClean="0">
                <a:solidFill>
                  <a:srgbClr val="000000"/>
                </a:solidFill>
              </a:rPr>
              <a:t>an </a:t>
            </a:r>
            <a:r>
              <a:rPr lang="en-US" sz="2600" dirty="0" err="1" smtClean="0">
                <a:solidFill>
                  <a:srgbClr val="000000"/>
                </a:solidFill>
              </a:rPr>
              <a:t>laag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</a:rPr>
              <a:t>naar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</a:rPr>
              <a:t>hoog</a:t>
            </a:r>
            <a:r>
              <a:rPr lang="en-US" sz="2600" dirty="0" smtClean="0">
                <a:solidFill>
                  <a:srgbClr val="000000"/>
                </a:solidFill>
              </a:rPr>
              <a:t>: </a:t>
            </a:r>
            <a:endParaRPr lang="en-US" sz="2600" dirty="0">
              <a:solidFill>
                <a:srgbClr val="00000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2600" dirty="0" smtClean="0">
                <a:solidFill>
                  <a:srgbClr val="000000"/>
                </a:solidFill>
              </a:rPr>
              <a:t>Fruit van het </a:t>
            </a:r>
            <a:r>
              <a:rPr lang="en-US" sz="2600" dirty="0" err="1" smtClean="0">
                <a:solidFill>
                  <a:srgbClr val="000000"/>
                </a:solidFill>
              </a:rPr>
              <a:t>seizoen</a:t>
            </a:r>
            <a:r>
              <a:rPr lang="en-US" sz="2600" dirty="0" smtClean="0">
                <a:solidFill>
                  <a:srgbClr val="000000"/>
                </a:solidFill>
              </a:rPr>
              <a:t> en </a:t>
            </a:r>
            <a:r>
              <a:rPr lang="en-US" sz="2600" dirty="0" err="1" smtClean="0">
                <a:solidFill>
                  <a:srgbClr val="000000"/>
                </a:solidFill>
              </a:rPr>
              <a:t>uit</a:t>
            </a:r>
            <a:r>
              <a:rPr lang="en-US" sz="2600" dirty="0" smtClean="0">
                <a:solidFill>
                  <a:srgbClr val="000000"/>
                </a:solidFill>
              </a:rPr>
              <a:t> de </a:t>
            </a:r>
            <a:r>
              <a:rPr lang="en-US" sz="2600" dirty="0" err="1" smtClean="0">
                <a:solidFill>
                  <a:srgbClr val="000000"/>
                </a:solidFill>
              </a:rPr>
              <a:t>regio</a:t>
            </a:r>
            <a:r>
              <a:rPr lang="en-US" sz="2600" dirty="0" smtClean="0">
                <a:solidFill>
                  <a:srgbClr val="000000"/>
                </a:solidFill>
              </a:rPr>
              <a:t>  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600" dirty="0" err="1" smtClean="0">
                <a:solidFill>
                  <a:srgbClr val="000000"/>
                </a:solidFill>
              </a:rPr>
              <a:t>Bewaarfruit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</a:rPr>
              <a:t>uit</a:t>
            </a:r>
            <a:r>
              <a:rPr lang="en-US" sz="2600" dirty="0" smtClean="0">
                <a:solidFill>
                  <a:srgbClr val="000000"/>
                </a:solidFill>
              </a:rPr>
              <a:t> Nederland (</a:t>
            </a:r>
            <a:r>
              <a:rPr lang="en-US" sz="2600" dirty="0" err="1" smtClean="0">
                <a:solidFill>
                  <a:srgbClr val="000000"/>
                </a:solidFill>
              </a:rPr>
              <a:t>appel</a:t>
            </a:r>
            <a:r>
              <a:rPr lang="en-US" sz="2600" dirty="0" smtClean="0">
                <a:solidFill>
                  <a:srgbClr val="000000"/>
                </a:solidFill>
              </a:rPr>
              <a:t>, peer)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600" dirty="0" smtClean="0">
                <a:solidFill>
                  <a:srgbClr val="000000"/>
                </a:solidFill>
              </a:rPr>
              <a:t>Fruit per boot </a:t>
            </a:r>
            <a:r>
              <a:rPr lang="en-US" sz="2600" dirty="0" err="1" smtClean="0">
                <a:solidFill>
                  <a:srgbClr val="000000"/>
                </a:solidFill>
              </a:rPr>
              <a:t>aangevoerd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banaan</a:t>
            </a:r>
            <a:r>
              <a:rPr lang="en-US" sz="2600" dirty="0" smtClean="0">
                <a:solidFill>
                  <a:srgbClr val="000000"/>
                </a:solidFill>
              </a:rPr>
              <a:t>, kiwi)  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600" dirty="0" smtClean="0">
                <a:solidFill>
                  <a:srgbClr val="000000"/>
                </a:solidFill>
              </a:rPr>
              <a:t>Fruit in </a:t>
            </a:r>
            <a:r>
              <a:rPr lang="en-US" sz="2600" dirty="0" err="1" smtClean="0">
                <a:solidFill>
                  <a:srgbClr val="000000"/>
                </a:solidFill>
              </a:rPr>
              <a:t>blik</a:t>
            </a:r>
            <a:r>
              <a:rPr lang="en-US" sz="2600" dirty="0" smtClean="0">
                <a:solidFill>
                  <a:srgbClr val="000000"/>
                </a:solidFill>
              </a:rPr>
              <a:t> en </a:t>
            </a:r>
            <a:r>
              <a:rPr lang="en-US" sz="2600" dirty="0" err="1" smtClean="0">
                <a:solidFill>
                  <a:srgbClr val="000000"/>
                </a:solidFill>
              </a:rPr>
              <a:t>andere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</a:rPr>
              <a:t>conserven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appelmoes</a:t>
            </a:r>
            <a:r>
              <a:rPr lang="en-US" sz="2600" dirty="0" smtClean="0">
                <a:solidFill>
                  <a:srgbClr val="000000"/>
                </a:solidFill>
              </a:rPr>
              <a:t>) 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600" dirty="0" err="1" smtClean="0">
                <a:solidFill>
                  <a:srgbClr val="000000"/>
                </a:solidFill>
              </a:rPr>
              <a:t>Diepvriesfruit</a:t>
            </a:r>
            <a:r>
              <a:rPr lang="en-US" sz="2600" dirty="0" smtClean="0">
                <a:solidFill>
                  <a:srgbClr val="000000"/>
                </a:solidFill>
              </a:rPr>
              <a:t> 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600" dirty="0" smtClean="0">
                <a:solidFill>
                  <a:srgbClr val="000000"/>
                </a:solidFill>
              </a:rPr>
              <a:t>Fruit </a:t>
            </a:r>
            <a:r>
              <a:rPr lang="en-US" sz="2600" dirty="0" err="1" smtClean="0">
                <a:solidFill>
                  <a:srgbClr val="000000"/>
                </a:solidFill>
              </a:rPr>
              <a:t>uit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</a:rPr>
              <a:t>Zuid</a:t>
            </a:r>
            <a:r>
              <a:rPr lang="en-US" sz="2600" dirty="0" smtClean="0">
                <a:solidFill>
                  <a:srgbClr val="000000"/>
                </a:solidFill>
              </a:rPr>
              <a:t>-Europa  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600" dirty="0" err="1" smtClean="0">
                <a:solidFill>
                  <a:srgbClr val="000000"/>
                </a:solidFill>
              </a:rPr>
              <a:t>Nederlands</a:t>
            </a:r>
            <a:r>
              <a:rPr lang="en-US" sz="2600" dirty="0" smtClean="0">
                <a:solidFill>
                  <a:srgbClr val="000000"/>
                </a:solidFill>
              </a:rPr>
              <a:t> fruit </a:t>
            </a:r>
            <a:r>
              <a:rPr lang="en-US" sz="2600" dirty="0" err="1" smtClean="0">
                <a:solidFill>
                  <a:srgbClr val="000000"/>
                </a:solidFill>
              </a:rPr>
              <a:t>uit</a:t>
            </a:r>
            <a:r>
              <a:rPr lang="en-US" sz="2600" dirty="0" smtClean="0">
                <a:solidFill>
                  <a:srgbClr val="000000"/>
                </a:solidFill>
              </a:rPr>
              <a:t> de </a:t>
            </a:r>
            <a:r>
              <a:rPr lang="en-US" sz="2600" dirty="0" err="1" smtClean="0">
                <a:solidFill>
                  <a:srgbClr val="000000"/>
                </a:solidFill>
              </a:rPr>
              <a:t>verwarmde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</a:rPr>
              <a:t>kas</a:t>
            </a:r>
            <a:r>
              <a:rPr lang="en-US" sz="2600" dirty="0" smtClean="0">
                <a:solidFill>
                  <a:srgbClr val="000000"/>
                </a:solidFill>
              </a:rPr>
              <a:t> in de winter  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600" dirty="0" smtClean="0">
                <a:solidFill>
                  <a:srgbClr val="000000"/>
                </a:solidFill>
              </a:rPr>
              <a:t>Fruit </a:t>
            </a:r>
            <a:r>
              <a:rPr lang="en-US" sz="2600" dirty="0" err="1" smtClean="0">
                <a:solidFill>
                  <a:srgbClr val="000000"/>
                </a:solidFill>
              </a:rPr>
              <a:t>uit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</a:rPr>
              <a:t>buitenland</a:t>
            </a:r>
            <a:r>
              <a:rPr lang="en-US" sz="2600" dirty="0" smtClean="0">
                <a:solidFill>
                  <a:srgbClr val="000000"/>
                </a:solidFill>
              </a:rPr>
              <a:t>, van </a:t>
            </a:r>
            <a:r>
              <a:rPr lang="en-US" sz="2600" dirty="0" err="1" smtClean="0">
                <a:solidFill>
                  <a:srgbClr val="000000"/>
                </a:solidFill>
              </a:rPr>
              <a:t>buiten</a:t>
            </a:r>
            <a:r>
              <a:rPr lang="en-US" sz="2600" dirty="0" smtClean="0">
                <a:solidFill>
                  <a:srgbClr val="000000"/>
                </a:solidFill>
              </a:rPr>
              <a:t> Europa per </a:t>
            </a:r>
            <a:r>
              <a:rPr lang="en-US" sz="2600" dirty="0" err="1" smtClean="0">
                <a:solidFill>
                  <a:srgbClr val="000000"/>
                </a:solidFill>
              </a:rPr>
              <a:t>vliegtuig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zacht</a:t>
            </a:r>
            <a:r>
              <a:rPr lang="en-US" sz="2600" dirty="0" smtClean="0">
                <a:solidFill>
                  <a:srgbClr val="000000"/>
                </a:solidFill>
              </a:rPr>
              <a:t> fruit, </a:t>
            </a:r>
            <a:r>
              <a:rPr lang="en-US" sz="2600" dirty="0" err="1" smtClean="0">
                <a:solidFill>
                  <a:srgbClr val="000000"/>
                </a:solidFill>
              </a:rPr>
              <a:t>zoals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</a:rPr>
              <a:t>aardbeien</a:t>
            </a:r>
            <a:r>
              <a:rPr lang="en-US" sz="2600" dirty="0" smtClean="0">
                <a:solidFill>
                  <a:srgbClr val="000000"/>
                </a:solidFill>
              </a:rPr>
              <a:t>) 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-56256" y="-166778"/>
            <a:ext cx="11342525" cy="708907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88291" y="635038"/>
            <a:ext cx="7984187" cy="5882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STREEKPRODUCTEN</a:t>
            </a:r>
          </a:p>
          <a:p>
            <a:pPr algn="l"/>
            <a:endParaRPr lang="en-US" sz="11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Educatief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weten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waar</a:t>
            </a:r>
            <a:r>
              <a:rPr lang="en-US" sz="2400" dirty="0" smtClean="0">
                <a:solidFill>
                  <a:schemeClr val="tx1"/>
                </a:solidFill>
              </a:rPr>
              <a:t> je </a:t>
            </a:r>
            <a:r>
              <a:rPr lang="en-US" sz="2400" dirty="0" err="1" smtClean="0">
                <a:solidFill>
                  <a:schemeClr val="tx1"/>
                </a:solidFill>
              </a:rPr>
              <a:t>voedsel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vandaan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komt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Sociaal</a:t>
            </a:r>
            <a:r>
              <a:rPr lang="en-US" sz="2400" dirty="0" smtClean="0">
                <a:solidFill>
                  <a:schemeClr val="tx1"/>
                </a:solidFill>
              </a:rPr>
              <a:t> aspect: contact </a:t>
            </a:r>
            <a:r>
              <a:rPr lang="en-US" sz="2400" dirty="0" err="1" smtClean="0">
                <a:solidFill>
                  <a:schemeClr val="tx1"/>
                </a:solidFill>
              </a:rPr>
              <a:t>boer</a:t>
            </a:r>
            <a:r>
              <a:rPr lang="en-US" sz="2400" dirty="0" smtClean="0">
                <a:solidFill>
                  <a:schemeClr val="tx1"/>
                </a:solidFill>
              </a:rPr>
              <a:t> en </a:t>
            </a:r>
            <a:r>
              <a:rPr lang="en-US" sz="2400" dirty="0" err="1" smtClean="0">
                <a:solidFill>
                  <a:schemeClr val="tx1"/>
                </a:solidFill>
              </a:rPr>
              <a:t>koper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Goed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voor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regionale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economie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boer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betere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prijs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Vaak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oog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voor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dierenwelzijn</a:t>
            </a:r>
            <a:r>
              <a:rPr lang="en-US" sz="2400" dirty="0" smtClean="0">
                <a:solidFill>
                  <a:schemeClr val="tx1"/>
                </a:solidFill>
              </a:rPr>
              <a:t> en </a:t>
            </a:r>
            <a:r>
              <a:rPr lang="en-US" sz="2400" dirty="0" err="1" smtClean="0">
                <a:solidFill>
                  <a:schemeClr val="tx1"/>
                </a:solidFill>
              </a:rPr>
              <a:t>landschapswaarde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Minder </a:t>
            </a:r>
            <a:r>
              <a:rPr lang="en-US" sz="2400" dirty="0" err="1" smtClean="0">
                <a:solidFill>
                  <a:schemeClr val="tx1"/>
                </a:solidFill>
              </a:rPr>
              <a:t>energieverbruik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bij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seizoensgroente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Lokale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milieubelasting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verzuring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vermesting</a:t>
            </a:r>
            <a:r>
              <a:rPr lang="en-US" sz="2400" dirty="0" smtClean="0">
                <a:solidFill>
                  <a:schemeClr val="tx1"/>
                </a:solidFill>
              </a:rPr>
              <a:t>, smog)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Lagere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opbrengst</a:t>
            </a:r>
            <a:r>
              <a:rPr lang="en-US" sz="2400" dirty="0" smtClean="0">
                <a:solidFill>
                  <a:schemeClr val="tx1"/>
                </a:solidFill>
              </a:rPr>
              <a:t> per hectare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Vervoer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err="1">
                <a:solidFill>
                  <a:schemeClr val="tx1"/>
                </a:solidFill>
              </a:rPr>
              <a:t>B</a:t>
            </a:r>
            <a:r>
              <a:rPr lang="en-US" sz="2000" dirty="0" err="1" smtClean="0">
                <a:solidFill>
                  <a:schemeClr val="tx1"/>
                </a:solidFill>
              </a:rPr>
              <a:t>eter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grootschalig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vervoer</a:t>
            </a:r>
            <a:r>
              <a:rPr lang="en-US" sz="2000" dirty="0" smtClean="0">
                <a:solidFill>
                  <a:schemeClr val="tx1"/>
                </a:solidFill>
              </a:rPr>
              <a:t> op </a:t>
            </a:r>
            <a:r>
              <a:rPr lang="en-US" sz="2000" dirty="0" err="1" smtClean="0">
                <a:solidFill>
                  <a:schemeClr val="tx1"/>
                </a:solidFill>
              </a:rPr>
              <a:t>grote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afstand</a:t>
            </a:r>
            <a:r>
              <a:rPr lang="en-US" sz="2000" dirty="0" smtClean="0">
                <a:solidFill>
                  <a:schemeClr val="tx1"/>
                </a:solidFill>
              </a:rPr>
              <a:t> of </a:t>
            </a:r>
            <a:r>
              <a:rPr lang="en-US" sz="2000" dirty="0" err="1" smtClean="0">
                <a:solidFill>
                  <a:schemeClr val="tx1"/>
                </a:solidFill>
              </a:rPr>
              <a:t>veel</a:t>
            </a:r>
            <a:r>
              <a:rPr lang="en-US" sz="2000" dirty="0" smtClean="0">
                <a:solidFill>
                  <a:schemeClr val="tx1"/>
                </a:solidFill>
              </a:rPr>
              <a:t> auto’s van </a:t>
            </a:r>
            <a:r>
              <a:rPr lang="en-US" sz="2000" dirty="0" err="1" smtClean="0">
                <a:solidFill>
                  <a:schemeClr val="tx1"/>
                </a:solidFill>
              </a:rPr>
              <a:t>individuen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kleine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afstanden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Beter</a:t>
            </a:r>
            <a:r>
              <a:rPr lang="en-US" sz="2000" dirty="0" smtClean="0">
                <a:solidFill>
                  <a:schemeClr val="tx1"/>
                </a:solidFill>
              </a:rPr>
              <a:t> transport </a:t>
            </a:r>
            <a:r>
              <a:rPr lang="en-US" sz="2000" dirty="0" err="1" smtClean="0">
                <a:solidFill>
                  <a:schemeClr val="tx1"/>
                </a:solidFill>
              </a:rPr>
              <a:t>uit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Spanje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verwarmde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kas</a:t>
            </a:r>
            <a:r>
              <a:rPr lang="en-US" sz="2000" dirty="0" smtClean="0">
                <a:solidFill>
                  <a:schemeClr val="tx1"/>
                </a:solidFill>
              </a:rPr>
              <a:t> in NL?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rgbClr val="000000"/>
              </a:solidFill>
            </a:endParaRPr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5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-56256" y="-166778"/>
            <a:ext cx="11342525" cy="708907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88291" y="635037"/>
            <a:ext cx="7984187" cy="5397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DUS…</a:t>
            </a: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Vlees</a:t>
            </a:r>
            <a:r>
              <a:rPr lang="en-US" sz="2400" dirty="0" smtClean="0">
                <a:solidFill>
                  <a:srgbClr val="000000"/>
                </a:solidFill>
              </a:rPr>
              <a:t>/</a:t>
            </a:r>
            <a:r>
              <a:rPr lang="en-US" sz="2400" dirty="0" err="1" smtClean="0">
                <a:solidFill>
                  <a:srgbClr val="000000"/>
                </a:solidFill>
              </a:rPr>
              <a:t>vis</a:t>
            </a:r>
            <a:r>
              <a:rPr lang="en-US" sz="2400" dirty="0" smtClean="0">
                <a:solidFill>
                  <a:srgbClr val="000000"/>
                </a:solidFill>
              </a:rPr>
              <a:t>/</a:t>
            </a:r>
            <a:r>
              <a:rPr lang="en-US" sz="2400" dirty="0" err="1" smtClean="0">
                <a:solidFill>
                  <a:srgbClr val="000000"/>
                </a:solidFill>
              </a:rPr>
              <a:t>zuivel</a:t>
            </a:r>
            <a:r>
              <a:rPr lang="en-US" sz="2400" dirty="0" smtClean="0">
                <a:solidFill>
                  <a:srgbClr val="000000"/>
                </a:solidFill>
              </a:rPr>
              <a:t> of </a:t>
            </a:r>
            <a:r>
              <a:rPr lang="en-US" sz="2400" dirty="0" err="1" smtClean="0">
                <a:solidFill>
                  <a:srgbClr val="000000"/>
                </a:solidFill>
              </a:rPr>
              <a:t>plantaardig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Welk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dier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methaanuitstoot</a:t>
            </a:r>
            <a:r>
              <a:rPr lang="en-US" sz="2400" dirty="0" smtClean="0">
                <a:solidFill>
                  <a:srgbClr val="000000"/>
                </a:solidFill>
              </a:rPr>
              <a:t> / kg </a:t>
            </a:r>
            <a:r>
              <a:rPr lang="en-US" sz="2400" dirty="0" err="1" smtClean="0">
                <a:solidFill>
                  <a:srgbClr val="000000"/>
                </a:solidFill>
              </a:rPr>
              <a:t>voer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Dierenwelzijn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Afstand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</a:rPr>
              <a:t>Wijze</a:t>
            </a:r>
            <a:r>
              <a:rPr lang="en-US" sz="2000" dirty="0" smtClean="0">
                <a:solidFill>
                  <a:srgbClr val="000000"/>
                </a:solidFill>
              </a:rPr>
              <a:t> van transport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Seizoen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Productiemethode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Kas</a:t>
            </a: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Bijvangst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overbevissing</a:t>
            </a: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Ontbossing</a:t>
            </a: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US" sz="2000" dirty="0" err="1" smtClean="0">
                <a:solidFill>
                  <a:srgbClr val="000000"/>
                </a:solidFill>
              </a:rPr>
              <a:t>Bewerkte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producten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Eerlijke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handel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/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5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-56256" y="-166778"/>
            <a:ext cx="11342525" cy="708907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88292" y="635037"/>
            <a:ext cx="7452214" cy="57153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AAN DE SLAG MET LEERLINGEN</a:t>
            </a:r>
          </a:p>
          <a:p>
            <a:pPr algn="l"/>
            <a:r>
              <a:rPr lang="en-US" sz="1600" dirty="0" err="1" smtClean="0">
                <a:solidFill>
                  <a:schemeClr val="tx1"/>
                </a:solidFill>
              </a:rPr>
              <a:t>Voorbeelden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err="1" smtClean="0">
                <a:solidFill>
                  <a:schemeClr val="tx1"/>
                </a:solidFill>
              </a:rPr>
              <a:t>deels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opbrengst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uit</a:t>
            </a:r>
            <a:r>
              <a:rPr lang="en-US" sz="1600" dirty="0" smtClean="0">
                <a:solidFill>
                  <a:schemeClr val="tx1"/>
                </a:solidFill>
              </a:rPr>
              <a:t> workshop)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Bij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koken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</a:rPr>
              <a:t>ingrediënten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vergelijken</a:t>
            </a:r>
            <a:r>
              <a:rPr lang="en-US" sz="2400" dirty="0" smtClean="0">
                <a:solidFill>
                  <a:srgbClr val="000000"/>
                </a:solidFill>
              </a:rPr>
              <a:t> op </a:t>
            </a:r>
            <a:r>
              <a:rPr lang="en-US" sz="2400" dirty="0" err="1" smtClean="0">
                <a:solidFill>
                  <a:srgbClr val="000000"/>
                </a:solidFill>
              </a:rPr>
              <a:t>afstand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productiemethode</a:t>
            </a:r>
            <a:r>
              <a:rPr lang="en-US" sz="2400" dirty="0" smtClean="0">
                <a:solidFill>
                  <a:srgbClr val="000000"/>
                </a:solidFill>
              </a:rPr>
              <a:t>, logo’s, </a:t>
            </a:r>
            <a:r>
              <a:rPr lang="en-US" sz="2400" dirty="0" err="1" smtClean="0">
                <a:solidFill>
                  <a:srgbClr val="000000"/>
                </a:solidFill>
              </a:rPr>
              <a:t>palmolie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etc.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Groente</a:t>
            </a:r>
            <a:r>
              <a:rPr lang="en-US" sz="2400" dirty="0">
                <a:solidFill>
                  <a:srgbClr val="000000"/>
                </a:solidFill>
              </a:rPr>
              <a:t>/ </a:t>
            </a:r>
            <a:r>
              <a:rPr lang="en-US" sz="2400" dirty="0" err="1">
                <a:solidFill>
                  <a:srgbClr val="000000"/>
                </a:solidFill>
              </a:rPr>
              <a:t>fruitwijzer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 err="1">
                <a:solidFill>
                  <a:srgbClr val="000000"/>
                </a:solidFill>
              </a:rPr>
              <a:t>wat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hebben</a:t>
            </a:r>
            <a:r>
              <a:rPr lang="en-US" sz="2400" dirty="0">
                <a:solidFill>
                  <a:srgbClr val="000000"/>
                </a:solidFill>
              </a:rPr>
              <a:t> we </a:t>
            </a:r>
            <a:r>
              <a:rPr lang="en-US" sz="2400" dirty="0" err="1">
                <a:solidFill>
                  <a:srgbClr val="000000"/>
                </a:solidFill>
              </a:rPr>
              <a:t>vandaag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gegeten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Vergelijken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afstand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vervoer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productie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methode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veel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bewerking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etc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Wereldbol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of –</a:t>
            </a:r>
            <a:r>
              <a:rPr lang="en-US" sz="2400" dirty="0" err="1">
                <a:solidFill>
                  <a:schemeClr val="tx1"/>
                </a:solidFill>
              </a:rPr>
              <a:t>kaart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inkleuren</a:t>
            </a:r>
            <a:r>
              <a:rPr lang="en-US" sz="2400" dirty="0">
                <a:solidFill>
                  <a:schemeClr val="tx1"/>
                </a:solidFill>
              </a:rPr>
              <a:t> of </a:t>
            </a:r>
            <a:r>
              <a:rPr lang="en-US" sz="2400" dirty="0" err="1">
                <a:solidFill>
                  <a:schemeClr val="tx1"/>
                </a:solidFill>
              </a:rPr>
              <a:t>vlaggen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waar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producten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vandaan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komen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Intekenen</a:t>
            </a:r>
            <a:r>
              <a:rPr lang="en-US" sz="2400" dirty="0">
                <a:solidFill>
                  <a:schemeClr val="tx1"/>
                </a:solidFill>
              </a:rPr>
              <a:t> route per </a:t>
            </a:r>
            <a:r>
              <a:rPr lang="en-US" sz="2400" dirty="0" err="1">
                <a:solidFill>
                  <a:schemeClr val="tx1"/>
                </a:solidFill>
              </a:rPr>
              <a:t>vliegtuig</a:t>
            </a:r>
            <a:r>
              <a:rPr lang="en-US" sz="2400" dirty="0">
                <a:solidFill>
                  <a:schemeClr val="tx1"/>
                </a:solidFill>
              </a:rPr>
              <a:t>/boot/</a:t>
            </a:r>
            <a:r>
              <a:rPr lang="en-US" sz="2400" dirty="0" err="1">
                <a:solidFill>
                  <a:schemeClr val="tx1"/>
                </a:solidFill>
              </a:rPr>
              <a:t>vrachtwagen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Afstanden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berekeken</a:t>
            </a:r>
            <a:endParaRPr lang="en-US" sz="2400" dirty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Kwartet</a:t>
            </a:r>
            <a:r>
              <a:rPr lang="en-US" sz="2400" dirty="0" smtClean="0">
                <a:solidFill>
                  <a:srgbClr val="000000"/>
                </a:solidFill>
              </a:rPr>
              <a:t> van NIBI of </a:t>
            </a:r>
            <a:r>
              <a:rPr lang="en-US" sz="2400" dirty="0" err="1" smtClean="0">
                <a:solidFill>
                  <a:srgbClr val="000000"/>
                </a:solidFill>
              </a:rPr>
              <a:t>zelf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maken</a:t>
            </a:r>
            <a:r>
              <a:rPr lang="en-US" sz="2400" dirty="0" smtClean="0">
                <a:solidFill>
                  <a:srgbClr val="000000"/>
                </a:solidFill>
              </a:rPr>
              <a:t> met </a:t>
            </a:r>
            <a:r>
              <a:rPr lang="en-US" sz="2400" dirty="0" err="1" smtClean="0">
                <a:solidFill>
                  <a:srgbClr val="000000"/>
                </a:solidFill>
              </a:rPr>
              <a:t>vragen</a:t>
            </a:r>
            <a:r>
              <a:rPr lang="en-US" sz="2400" dirty="0" smtClean="0">
                <a:solidFill>
                  <a:srgbClr val="000000"/>
                </a:solidFill>
              </a:rPr>
              <a:t> over </a:t>
            </a:r>
            <a:r>
              <a:rPr lang="en-US" sz="2400" dirty="0" err="1" smtClean="0">
                <a:solidFill>
                  <a:srgbClr val="000000"/>
                </a:solidFill>
              </a:rPr>
              <a:t>producten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Bij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les </a:t>
            </a:r>
            <a:r>
              <a:rPr lang="en-US" sz="2400" dirty="0" err="1" smtClean="0">
                <a:solidFill>
                  <a:srgbClr val="000000"/>
                </a:solidFill>
              </a:rPr>
              <a:t>rond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regenwoud</a:t>
            </a:r>
            <a:r>
              <a:rPr lang="en-US" sz="2400" dirty="0" smtClean="0">
                <a:solidFill>
                  <a:srgbClr val="000000"/>
                </a:solidFill>
              </a:rPr>
              <a:t>/</a:t>
            </a:r>
            <a:r>
              <a:rPr lang="en-US" sz="2400" dirty="0" err="1" smtClean="0">
                <a:solidFill>
                  <a:srgbClr val="000000"/>
                </a:solidFill>
              </a:rPr>
              <a:t>oceanen</a:t>
            </a:r>
            <a:r>
              <a:rPr lang="en-US" sz="2400" dirty="0" smtClean="0">
                <a:solidFill>
                  <a:srgbClr val="000000"/>
                </a:solidFill>
              </a:rPr>
              <a:t>/ </a:t>
            </a:r>
            <a:r>
              <a:rPr lang="en-US" sz="2400" dirty="0" err="1" smtClean="0">
                <a:solidFill>
                  <a:srgbClr val="000000"/>
                </a:solidFill>
              </a:rPr>
              <a:t>bedreigde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diersoort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</a:rPr>
              <a:t>wat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zie</a:t>
            </a:r>
            <a:r>
              <a:rPr lang="en-US" sz="2400" dirty="0" smtClean="0">
                <a:solidFill>
                  <a:srgbClr val="000000"/>
                </a:solidFill>
              </a:rPr>
              <a:t> je </a:t>
            </a:r>
            <a:r>
              <a:rPr lang="en-US" sz="2400" dirty="0" err="1" smtClean="0">
                <a:solidFill>
                  <a:srgbClr val="000000"/>
                </a:solidFill>
              </a:rPr>
              <a:t>daarvan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terug</a:t>
            </a:r>
            <a:r>
              <a:rPr lang="en-US" sz="2400" dirty="0" smtClean="0">
                <a:solidFill>
                  <a:srgbClr val="000000"/>
                </a:solidFill>
              </a:rPr>
              <a:t> in </a:t>
            </a:r>
            <a:r>
              <a:rPr lang="en-US" sz="2400" dirty="0" err="1" smtClean="0">
                <a:solidFill>
                  <a:srgbClr val="000000"/>
                </a:solidFill>
              </a:rPr>
              <a:t>supermarkt</a:t>
            </a:r>
            <a:r>
              <a:rPr lang="en-US" sz="2400" dirty="0" smtClean="0">
                <a:solidFill>
                  <a:srgbClr val="000000"/>
                </a:solidFill>
              </a:rPr>
              <a:t>?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dichtbij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halen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werken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vanuit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context (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supermarkt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)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naar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concepten</a:t>
            </a:r>
            <a:endParaRPr lang="en-US" sz="2400" dirty="0" smtClean="0">
              <a:solidFill>
                <a:srgbClr val="000000"/>
              </a:solidFill>
              <a:sym typeface="Wingdings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Documentaire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Green: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volg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een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orang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oetan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en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vernietiging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diens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leefgebied</a:t>
            </a:r>
            <a:endParaRPr lang="en-US" sz="2400" dirty="0" smtClean="0">
              <a:solidFill>
                <a:srgbClr val="000000"/>
              </a:solidFill>
              <a:sym typeface="Wingdings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Fair trade…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bijv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Klokhuis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lesmateriaal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over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kinderarbeid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bij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cacao (2015)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8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-56256" y="-166778"/>
            <a:ext cx="11342525" cy="708907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88292" y="635037"/>
            <a:ext cx="7452214" cy="57153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AAN DE SLAG MET LEERLINGEN</a:t>
            </a:r>
          </a:p>
          <a:p>
            <a:pPr algn="l"/>
            <a:r>
              <a:rPr lang="en-US" sz="1600" dirty="0" err="1" smtClean="0">
                <a:solidFill>
                  <a:schemeClr val="tx1"/>
                </a:solidFill>
              </a:rPr>
              <a:t>Opbrengst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uit</a:t>
            </a:r>
            <a:r>
              <a:rPr lang="en-US" sz="1600" dirty="0" smtClean="0">
                <a:solidFill>
                  <a:schemeClr val="tx1"/>
                </a:solidFill>
              </a:rPr>
              <a:t> de workshop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Supermarkt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nabootsen</a:t>
            </a:r>
            <a:r>
              <a:rPr lang="en-US" sz="2000" dirty="0" smtClean="0">
                <a:solidFill>
                  <a:schemeClr val="tx1"/>
                </a:solidFill>
              </a:rPr>
              <a:t> op school of NME-centrum 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Met de </a:t>
            </a:r>
            <a:r>
              <a:rPr lang="en-US" sz="2000" dirty="0" err="1" smtClean="0">
                <a:solidFill>
                  <a:schemeClr val="tx1"/>
                </a:solidFill>
              </a:rPr>
              <a:t>klas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naar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supermarkt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Kinderen</a:t>
            </a:r>
            <a:r>
              <a:rPr lang="en-US" sz="2000" dirty="0" smtClean="0">
                <a:solidFill>
                  <a:schemeClr val="tx1"/>
                </a:solidFill>
              </a:rPr>
              <a:t> ‘</a:t>
            </a:r>
            <a:r>
              <a:rPr lang="en-US" sz="2000" dirty="0" err="1" smtClean="0">
                <a:solidFill>
                  <a:schemeClr val="tx1"/>
                </a:solidFill>
              </a:rPr>
              <a:t>huiswerk</a:t>
            </a:r>
            <a:r>
              <a:rPr lang="en-US" sz="2000" dirty="0" smtClean="0">
                <a:solidFill>
                  <a:schemeClr val="tx1"/>
                </a:solidFill>
              </a:rPr>
              <a:t>’ </a:t>
            </a:r>
            <a:r>
              <a:rPr lang="en-US" sz="2000" dirty="0" err="1" smtClean="0">
                <a:solidFill>
                  <a:schemeClr val="tx1"/>
                </a:solidFill>
              </a:rPr>
              <a:t>opgeven</a:t>
            </a:r>
            <a:r>
              <a:rPr lang="en-US" sz="2000" dirty="0" smtClean="0">
                <a:solidFill>
                  <a:schemeClr val="tx1"/>
                </a:solidFill>
              </a:rPr>
              <a:t> in </a:t>
            </a:r>
            <a:r>
              <a:rPr lang="en-US" sz="2000" dirty="0" err="1" smtClean="0">
                <a:solidFill>
                  <a:schemeClr val="tx1"/>
                </a:solidFill>
              </a:rPr>
              <a:t>supermarkt</a:t>
            </a:r>
            <a:r>
              <a:rPr lang="en-US" sz="2000" dirty="0" smtClean="0">
                <a:solidFill>
                  <a:schemeClr val="tx1"/>
                </a:solidFill>
              </a:rPr>
              <a:t>; </a:t>
            </a:r>
            <a:r>
              <a:rPr lang="en-US" sz="2000" dirty="0" err="1" smtClean="0">
                <a:solidFill>
                  <a:schemeClr val="tx1"/>
                </a:solidFill>
              </a:rPr>
              <a:t>specifiek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ergens</a:t>
            </a:r>
            <a:r>
              <a:rPr lang="en-US" sz="2000" dirty="0" smtClean="0">
                <a:solidFill>
                  <a:schemeClr val="tx1"/>
                </a:solidFill>
              </a:rPr>
              <a:t> op </a:t>
            </a:r>
            <a:r>
              <a:rPr lang="en-US" sz="2000" dirty="0" err="1" smtClean="0">
                <a:solidFill>
                  <a:schemeClr val="tx1"/>
                </a:solidFill>
              </a:rPr>
              <a:t>letten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foto’s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maken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000" dirty="0" err="1" smtClean="0">
                <a:solidFill>
                  <a:schemeClr val="tx1"/>
                </a:solidFill>
              </a:rPr>
              <a:t>Boodschappen</a:t>
            </a:r>
            <a:r>
              <a:rPr lang="en-US" sz="2000" dirty="0" smtClean="0">
                <a:solidFill>
                  <a:schemeClr val="tx1"/>
                </a:solidFill>
              </a:rPr>
              <a:t> van </a:t>
            </a:r>
            <a:r>
              <a:rPr lang="en-US" sz="2000" dirty="0" err="1" smtClean="0">
                <a:solidFill>
                  <a:schemeClr val="tx1"/>
                </a:solidFill>
              </a:rPr>
              <a:t>thuis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bekijken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verpakkingen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meenemen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vergelijken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doen</a:t>
            </a:r>
            <a:r>
              <a:rPr lang="en-US" sz="2000" dirty="0" smtClean="0">
                <a:solidFill>
                  <a:schemeClr val="tx1"/>
                </a:solidFill>
              </a:rPr>
              <a:t> we </a:t>
            </a:r>
            <a:r>
              <a:rPr lang="en-US" sz="2000" dirty="0" err="1" smtClean="0">
                <a:solidFill>
                  <a:schemeClr val="tx1"/>
                </a:solidFill>
              </a:rPr>
              <a:t>dezelfde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boodschappen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</a:rPr>
              <a:t>vlees</a:t>
            </a:r>
            <a:r>
              <a:rPr lang="en-US" sz="2000" dirty="0" smtClean="0">
                <a:solidFill>
                  <a:schemeClr val="tx1"/>
                </a:solidFill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</a:rPr>
              <a:t>vervanger</a:t>
            </a:r>
            <a:r>
              <a:rPr lang="en-US" sz="2000" dirty="0" smtClean="0">
                <a:solidFill>
                  <a:schemeClr val="tx1"/>
                </a:solidFill>
              </a:rPr>
              <a:t>)? En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dezelfde</a:t>
            </a:r>
            <a:r>
              <a:rPr lang="en-US" sz="2000" dirty="0" smtClean="0">
                <a:solidFill>
                  <a:schemeClr val="tx1"/>
                </a:solidFill>
              </a:rPr>
              <a:t> type </a:t>
            </a:r>
            <a:r>
              <a:rPr lang="en-US" sz="2000" dirty="0" err="1" smtClean="0">
                <a:solidFill>
                  <a:schemeClr val="tx1"/>
                </a:solidFill>
              </a:rPr>
              <a:t>producten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merken</a:t>
            </a:r>
            <a:r>
              <a:rPr lang="en-US" sz="2000" dirty="0" smtClean="0">
                <a:solidFill>
                  <a:schemeClr val="tx1"/>
                </a:solidFill>
              </a:rPr>
              <a:t>/logo’s/bio)? </a:t>
            </a:r>
            <a:r>
              <a:rPr lang="en-US" sz="2000" dirty="0" err="1" smtClean="0">
                <a:solidFill>
                  <a:schemeClr val="tx1"/>
                </a:solidFill>
              </a:rPr>
              <a:t>Welke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keuzes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zijn</a:t>
            </a:r>
            <a:r>
              <a:rPr lang="en-US" sz="2000" dirty="0" smtClean="0">
                <a:solidFill>
                  <a:schemeClr val="tx1"/>
                </a:solidFill>
              </a:rPr>
              <a:t> er?</a:t>
            </a:r>
          </a:p>
          <a:p>
            <a:pPr marL="285750" indent="-285750" algn="l">
              <a:buFont typeface="Wingdings" charset="0"/>
              <a:buChar char="à"/>
            </a:pP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Logo’s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bekijken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zoeken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vergelijken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uitzoeken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wat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logo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betekent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bedenken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wat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je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belangrijk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vindt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waarderen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)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Logo’s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grabbelen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, per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groepje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presentatie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geven</a:t>
            </a:r>
            <a:endParaRPr lang="en-US" sz="2000" dirty="0" smtClean="0">
              <a:solidFill>
                <a:schemeClr val="tx1"/>
              </a:solidFill>
              <a:sym typeface="Wingdings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Smaaklessen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voor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elke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groep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is er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een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les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gericht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op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consumentvaardigheden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(</a:t>
            </a:r>
            <a:r>
              <a:rPr lang="en-US" sz="2000" dirty="0" smtClean="0">
                <a:solidFill>
                  <a:schemeClr val="tx1"/>
                </a:solidFill>
                <a:sym typeface="Wingdings"/>
                <a:hlinkClick r:id="rId3"/>
              </a:rPr>
              <a:t>www.smaaklessen.nl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Ook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Smaakmissies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verdiepende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lesmodules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over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specifieke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productgroepen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gaan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m.n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. in op de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herkomst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en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duurzaamheid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Kinderen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gaan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ook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op pad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naar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voedselproducent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.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In groepjes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boodschappen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doen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sym typeface="Wingdings"/>
              </a:rPr>
              <a:t>voor</a:t>
            </a:r>
            <a:r>
              <a:rPr lang="en-US" sz="2000" dirty="0" smtClean="0">
                <a:solidFill>
                  <a:schemeClr val="tx1"/>
                </a:solidFill>
                <a:sym typeface="Wingdings"/>
              </a:rPr>
              <a:t> lunch en </a:t>
            </a:r>
            <a:r>
              <a:rPr lang="en-US" sz="2200" dirty="0" err="1" smtClean="0">
                <a:solidFill>
                  <a:schemeClr val="tx1"/>
                </a:solidFill>
                <a:sym typeface="Wingdings"/>
              </a:rPr>
              <a:t>duurzame</a:t>
            </a:r>
            <a:r>
              <a:rPr lang="en-US" sz="2200" dirty="0" smtClean="0">
                <a:solidFill>
                  <a:schemeClr val="tx1"/>
                </a:solidFill>
                <a:sym typeface="Wingdings"/>
              </a:rPr>
              <a:t> lunch </a:t>
            </a:r>
            <a:r>
              <a:rPr lang="en-US" sz="2200" dirty="0" err="1" smtClean="0">
                <a:solidFill>
                  <a:schemeClr val="tx1"/>
                </a:solidFill>
                <a:sym typeface="Wingdings"/>
              </a:rPr>
              <a:t>bereiden</a:t>
            </a:r>
            <a:r>
              <a:rPr lang="en-US" sz="2200" dirty="0" smtClean="0">
                <a:solidFill>
                  <a:schemeClr val="tx1"/>
                </a:solidFill>
                <a:sym typeface="Wingdings"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sym typeface="Wingdings"/>
              </a:rPr>
              <a:t>Bijvoorbeeld</a:t>
            </a:r>
            <a:r>
              <a:rPr lang="en-US" sz="22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sym typeface="Wingdings"/>
              </a:rPr>
              <a:t>zonder</a:t>
            </a:r>
            <a:r>
              <a:rPr lang="en-US" sz="22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sym typeface="Wingdings"/>
              </a:rPr>
              <a:t>dierlijke</a:t>
            </a:r>
            <a:r>
              <a:rPr lang="en-US" sz="22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sym typeface="Wingdings"/>
              </a:rPr>
              <a:t>producten</a:t>
            </a:r>
            <a:r>
              <a:rPr lang="en-US" sz="2200" dirty="0" smtClean="0">
                <a:solidFill>
                  <a:schemeClr val="tx1"/>
                </a:solidFill>
                <a:sym typeface="Wingdings"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sym typeface="Wingdings"/>
              </a:rPr>
              <a:t>Samen</a:t>
            </a:r>
            <a:r>
              <a:rPr lang="en-US" sz="2200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sym typeface="Wingdings"/>
              </a:rPr>
              <a:t>eten</a:t>
            </a:r>
            <a:r>
              <a:rPr lang="en-US" sz="2200" dirty="0" smtClean="0">
                <a:solidFill>
                  <a:schemeClr val="tx1"/>
                </a:solidFill>
                <a:sym typeface="Wingdings"/>
              </a:rPr>
              <a:t> en </a:t>
            </a:r>
            <a:r>
              <a:rPr lang="en-US" sz="2200" dirty="0" err="1" smtClean="0">
                <a:solidFill>
                  <a:schemeClr val="tx1"/>
                </a:solidFill>
                <a:sym typeface="Wingdings"/>
              </a:rPr>
              <a:t>nabespreken</a:t>
            </a:r>
            <a:r>
              <a:rPr lang="en-US" sz="2200" dirty="0" smtClean="0">
                <a:solidFill>
                  <a:schemeClr val="tx1"/>
                </a:solidFill>
                <a:sym typeface="Wingdings"/>
              </a:rPr>
              <a:t>.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5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-56256" y="-166778"/>
            <a:ext cx="11342525" cy="708907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88292" y="635037"/>
            <a:ext cx="7452214" cy="57153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AAN DE SLAG MET LEERLINGEN</a:t>
            </a:r>
          </a:p>
          <a:p>
            <a:pPr algn="l"/>
            <a:r>
              <a:rPr lang="en-US" sz="1600" dirty="0" err="1" smtClean="0">
                <a:solidFill>
                  <a:schemeClr val="tx1"/>
                </a:solidFill>
              </a:rPr>
              <a:t>Opbrengst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uit</a:t>
            </a:r>
            <a:r>
              <a:rPr lang="en-US" sz="1600" dirty="0" smtClean="0">
                <a:solidFill>
                  <a:schemeClr val="tx1"/>
                </a:solidFill>
              </a:rPr>
              <a:t> de workshop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err="1">
                <a:solidFill>
                  <a:schemeClr val="tx1"/>
                </a:solidFill>
                <a:sym typeface="Wingdings"/>
              </a:rPr>
              <a:t>Moestuinieren</a:t>
            </a:r>
            <a:endParaRPr lang="en-US" sz="1800" dirty="0">
              <a:solidFill>
                <a:schemeClr val="tx1"/>
              </a:solidFill>
              <a:sym typeface="Wingdings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800" dirty="0" err="1">
                <a:solidFill>
                  <a:schemeClr val="tx1"/>
                </a:solidFill>
                <a:sym typeface="Wingdings"/>
              </a:rPr>
              <a:t>Groene</a:t>
            </a:r>
            <a:r>
              <a:rPr lang="en-US" sz="1800" dirty="0">
                <a:solidFill>
                  <a:schemeClr val="tx1"/>
                </a:solidFill>
                <a:sym typeface="Wingdings"/>
              </a:rPr>
              <a:t> wand </a:t>
            </a:r>
            <a:r>
              <a:rPr lang="en-US" sz="1800" dirty="0" err="1">
                <a:solidFill>
                  <a:schemeClr val="tx1"/>
                </a:solidFill>
                <a:sym typeface="Wingdings"/>
              </a:rPr>
              <a:t>maken</a:t>
            </a:r>
            <a:r>
              <a:rPr lang="en-US" sz="1800" dirty="0">
                <a:solidFill>
                  <a:schemeClr val="tx1"/>
                </a:solidFill>
                <a:sym typeface="Wingdings"/>
              </a:rPr>
              <a:t> in de </a:t>
            </a:r>
            <a:r>
              <a:rPr lang="en-US" sz="1800" dirty="0" err="1">
                <a:solidFill>
                  <a:schemeClr val="tx1"/>
                </a:solidFill>
                <a:sym typeface="Wingdings"/>
              </a:rPr>
              <a:t>klas</a:t>
            </a:r>
            <a:endParaRPr lang="en-US" sz="1800" dirty="0">
              <a:solidFill>
                <a:schemeClr val="tx1"/>
              </a:solidFill>
              <a:sym typeface="Wingdings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800" dirty="0" err="1" smtClean="0">
                <a:solidFill>
                  <a:srgbClr val="000000"/>
                </a:solidFill>
              </a:rPr>
              <a:t>Memorie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maken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800" dirty="0" err="1" smtClean="0">
                <a:solidFill>
                  <a:srgbClr val="000000"/>
                </a:solidFill>
              </a:rPr>
              <a:t>Bezoek</a:t>
            </a:r>
            <a:r>
              <a:rPr lang="en-US" sz="1800" dirty="0" smtClean="0">
                <a:solidFill>
                  <a:srgbClr val="000000"/>
                </a:solidFill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</a:rPr>
              <a:t>biologiesche</a:t>
            </a:r>
            <a:r>
              <a:rPr lang="en-US" sz="1800" dirty="0" smtClean="0">
                <a:solidFill>
                  <a:srgbClr val="000000"/>
                </a:solidFill>
              </a:rPr>
              <a:t>) </a:t>
            </a:r>
            <a:r>
              <a:rPr lang="en-US" sz="1800" dirty="0" err="1" smtClean="0">
                <a:solidFill>
                  <a:srgbClr val="000000"/>
                </a:solidFill>
              </a:rPr>
              <a:t>boer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800" dirty="0" err="1" smtClean="0">
                <a:solidFill>
                  <a:srgbClr val="000000"/>
                </a:solidFill>
              </a:rPr>
              <a:t>Werkstukje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laten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maken</a:t>
            </a:r>
            <a:r>
              <a:rPr lang="en-US" sz="1800" dirty="0" smtClean="0">
                <a:solidFill>
                  <a:srgbClr val="000000"/>
                </a:solidFill>
              </a:rPr>
              <a:t> over </a:t>
            </a:r>
            <a:r>
              <a:rPr lang="en-US" sz="1800" dirty="0" err="1" smtClean="0">
                <a:solidFill>
                  <a:srgbClr val="000000"/>
                </a:solidFill>
              </a:rPr>
              <a:t>producten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bijvoorbeeld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kaas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800" dirty="0" err="1" smtClean="0">
                <a:solidFill>
                  <a:srgbClr val="000000"/>
                </a:solidFill>
              </a:rPr>
              <a:t>Excursie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naar</a:t>
            </a:r>
            <a:r>
              <a:rPr lang="en-US" sz="1800" dirty="0" smtClean="0">
                <a:solidFill>
                  <a:srgbClr val="000000"/>
                </a:solidFill>
              </a:rPr>
              <a:t> strand: </a:t>
            </a:r>
            <a:r>
              <a:rPr lang="en-US" sz="1800" dirty="0" err="1" smtClean="0">
                <a:solidFill>
                  <a:srgbClr val="000000"/>
                </a:solidFill>
              </a:rPr>
              <a:t>krabben</a:t>
            </a:r>
            <a:r>
              <a:rPr lang="en-US" sz="1800" dirty="0" smtClean="0">
                <a:solidFill>
                  <a:srgbClr val="000000"/>
                </a:solidFill>
              </a:rPr>
              <a:t> en </a:t>
            </a:r>
            <a:r>
              <a:rPr lang="en-US" sz="1800" dirty="0" err="1" smtClean="0">
                <a:solidFill>
                  <a:srgbClr val="000000"/>
                </a:solidFill>
              </a:rPr>
              <a:t>garnalen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vangen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visafslag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bezoeken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</a:rPr>
              <a:t>	(</a:t>
            </a:r>
            <a:r>
              <a:rPr lang="en-US" sz="1800" dirty="0" err="1" smtClean="0">
                <a:solidFill>
                  <a:srgbClr val="000000"/>
                </a:solidFill>
              </a:rPr>
              <a:t>bijv</a:t>
            </a:r>
            <a:r>
              <a:rPr lang="en-US" sz="1800" dirty="0" smtClean="0">
                <a:solidFill>
                  <a:srgbClr val="000000"/>
                </a:solidFill>
              </a:rPr>
              <a:t> met de </a:t>
            </a:r>
            <a:r>
              <a:rPr lang="en-US" sz="1800" dirty="0" err="1" smtClean="0">
                <a:solidFill>
                  <a:srgbClr val="000000"/>
                </a:solidFill>
              </a:rPr>
              <a:t>Natuurschool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err="1" smtClean="0">
                <a:solidFill>
                  <a:srgbClr val="000000"/>
                </a:solidFill>
              </a:rPr>
              <a:t>Onderzoek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  <a:r>
              <a:rPr lang="en-US" sz="1800" dirty="0" err="1" smtClean="0">
                <a:solidFill>
                  <a:srgbClr val="000000"/>
                </a:solidFill>
              </a:rPr>
              <a:t>waar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komt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voedsel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vandaan</a:t>
            </a:r>
            <a:r>
              <a:rPr lang="en-US" sz="1800" dirty="0" smtClean="0">
                <a:solidFill>
                  <a:srgbClr val="000000"/>
                </a:solidFill>
              </a:rPr>
              <a:t>? </a:t>
            </a:r>
            <a:r>
              <a:rPr lang="en-US" sz="1800" dirty="0" err="1" smtClean="0">
                <a:solidFill>
                  <a:srgbClr val="000000"/>
                </a:solidFill>
              </a:rPr>
              <a:t>Bijv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bij</a:t>
            </a:r>
            <a:r>
              <a:rPr lang="en-US" sz="1800" dirty="0" smtClean="0">
                <a:solidFill>
                  <a:srgbClr val="000000"/>
                </a:solidFill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</a:rPr>
              <a:t>biologische</a:t>
            </a:r>
            <a:r>
              <a:rPr lang="en-US" sz="1800" dirty="0" smtClean="0">
                <a:solidFill>
                  <a:srgbClr val="000000"/>
                </a:solidFill>
              </a:rPr>
              <a:t>) </a:t>
            </a:r>
            <a:r>
              <a:rPr lang="en-US" sz="1800" dirty="0" err="1" smtClean="0">
                <a:solidFill>
                  <a:srgbClr val="000000"/>
                </a:solidFill>
              </a:rPr>
              <a:t>boer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zelf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eieren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zoeken</a:t>
            </a:r>
            <a:r>
              <a:rPr lang="en-US" sz="1800" dirty="0" smtClean="0">
                <a:solidFill>
                  <a:srgbClr val="000000"/>
                </a:solidFill>
              </a:rPr>
              <a:t> of </a:t>
            </a:r>
            <a:r>
              <a:rPr lang="en-US" sz="1800" dirty="0" err="1" smtClean="0">
                <a:solidFill>
                  <a:srgbClr val="000000"/>
                </a:solidFill>
              </a:rPr>
              <a:t>kijken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naar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koe</a:t>
            </a:r>
            <a:r>
              <a:rPr lang="en-US" sz="1800" dirty="0" smtClean="0">
                <a:solidFill>
                  <a:srgbClr val="000000"/>
                </a:solidFill>
              </a:rPr>
              <a:t> die </a:t>
            </a:r>
            <a:r>
              <a:rPr lang="en-US" sz="1800" dirty="0" err="1" smtClean="0">
                <a:solidFill>
                  <a:srgbClr val="000000"/>
                </a:solidFill>
              </a:rPr>
              <a:t>wordt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gemolken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err="1" smtClean="0">
                <a:solidFill>
                  <a:srgbClr val="000000"/>
                </a:solidFill>
              </a:rPr>
              <a:t>Projectweek</a:t>
            </a:r>
            <a:r>
              <a:rPr lang="en-US" sz="1800" dirty="0" smtClean="0">
                <a:solidFill>
                  <a:srgbClr val="000000"/>
                </a:solidFill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</a:rPr>
              <a:t>weken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voor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hele</a:t>
            </a:r>
            <a:r>
              <a:rPr lang="en-US" sz="1800" dirty="0" smtClean="0">
                <a:solidFill>
                  <a:srgbClr val="000000"/>
                </a:solidFill>
              </a:rPr>
              <a:t> school in </a:t>
            </a:r>
            <a:r>
              <a:rPr lang="en-US" sz="1800" dirty="0" err="1" smtClean="0">
                <a:solidFill>
                  <a:srgbClr val="000000"/>
                </a:solidFill>
              </a:rPr>
              <a:t>een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thema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l"/>
            <a:r>
              <a:rPr lang="en-US" sz="1800" dirty="0" smtClean="0">
                <a:solidFill>
                  <a:srgbClr val="000000"/>
                </a:solidFill>
              </a:rPr>
              <a:t>	</a:t>
            </a:r>
            <a:r>
              <a:rPr lang="en-US" sz="1800" dirty="0" err="1">
                <a:solidFill>
                  <a:srgbClr val="000000"/>
                </a:solidFill>
              </a:rPr>
              <a:t>G</a:t>
            </a:r>
            <a:r>
              <a:rPr lang="en-US" sz="1800" dirty="0" err="1" smtClean="0">
                <a:solidFill>
                  <a:srgbClr val="000000"/>
                </a:solidFill>
              </a:rPr>
              <a:t>roep</a:t>
            </a:r>
            <a:r>
              <a:rPr lang="en-US" sz="1800" dirty="0" smtClean="0">
                <a:solidFill>
                  <a:srgbClr val="000000"/>
                </a:solidFill>
              </a:rPr>
              <a:t> ½: ‘</a:t>
            </a:r>
            <a:r>
              <a:rPr lang="en-US" sz="1800" dirty="0" err="1" smtClean="0">
                <a:solidFill>
                  <a:srgbClr val="000000"/>
                </a:solidFill>
              </a:rPr>
              <a:t>suiker</a:t>
            </a:r>
            <a:r>
              <a:rPr lang="en-US" sz="1800" dirty="0" smtClean="0">
                <a:solidFill>
                  <a:srgbClr val="000000"/>
                </a:solidFill>
              </a:rPr>
              <a:t>’; via </a:t>
            </a:r>
            <a:r>
              <a:rPr lang="en-US" sz="1800" dirty="0" err="1" smtClean="0">
                <a:solidFill>
                  <a:srgbClr val="000000"/>
                </a:solidFill>
              </a:rPr>
              <a:t>symbolen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zoals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suikerklontjes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visualiseren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hoeveel</a:t>
            </a:r>
            <a:r>
              <a:rPr lang="en-US" sz="1800" dirty="0" smtClean="0">
                <a:solidFill>
                  <a:srgbClr val="000000"/>
                </a:solidFill>
              </a:rPr>
              <a:t> 	</a:t>
            </a:r>
            <a:r>
              <a:rPr lang="en-US" sz="1800" dirty="0" err="1" smtClean="0">
                <a:solidFill>
                  <a:srgbClr val="000000"/>
                </a:solidFill>
              </a:rPr>
              <a:t>suiker</a:t>
            </a:r>
            <a:r>
              <a:rPr lang="en-US" sz="1800" dirty="0" smtClean="0">
                <a:solidFill>
                  <a:srgbClr val="000000"/>
                </a:solidFill>
              </a:rPr>
              <a:t> er in diverse </a:t>
            </a:r>
            <a:r>
              <a:rPr lang="en-US" sz="1800" dirty="0" err="1" smtClean="0">
                <a:solidFill>
                  <a:srgbClr val="000000"/>
                </a:solidFill>
              </a:rPr>
              <a:t>drankjes</a:t>
            </a:r>
            <a:r>
              <a:rPr lang="en-US" sz="1800" dirty="0" smtClean="0">
                <a:solidFill>
                  <a:srgbClr val="000000"/>
                </a:solidFill>
              </a:rPr>
              <a:t> zit. </a:t>
            </a:r>
            <a:r>
              <a:rPr lang="en-US" sz="1800" dirty="0" err="1" smtClean="0">
                <a:solidFill>
                  <a:srgbClr val="000000"/>
                </a:solidFill>
              </a:rPr>
              <a:t>Suikerklontjes-kalender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maken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</a:rPr>
              <a:t>	</a:t>
            </a:r>
            <a:r>
              <a:rPr lang="en-US" sz="1800" dirty="0" err="1" smtClean="0">
                <a:solidFill>
                  <a:srgbClr val="000000"/>
                </a:solidFill>
              </a:rPr>
              <a:t>Groep</a:t>
            </a:r>
            <a:r>
              <a:rPr lang="en-US" sz="1800" dirty="0" smtClean="0">
                <a:solidFill>
                  <a:srgbClr val="000000"/>
                </a:solidFill>
              </a:rPr>
              <a:t> ¾: </a:t>
            </a:r>
            <a:r>
              <a:rPr lang="en-US" sz="1800" dirty="0" err="1" smtClean="0">
                <a:solidFill>
                  <a:srgbClr val="000000"/>
                </a:solidFill>
              </a:rPr>
              <a:t>Pauzehapje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erbij</a:t>
            </a:r>
            <a:r>
              <a:rPr lang="en-US" sz="1800" dirty="0" smtClean="0">
                <a:solidFill>
                  <a:srgbClr val="000000"/>
                </a:solidFill>
              </a:rPr>
              <a:t> en </a:t>
            </a:r>
            <a:r>
              <a:rPr lang="en-US" sz="1800" dirty="0" err="1" smtClean="0">
                <a:solidFill>
                  <a:srgbClr val="000000"/>
                </a:solidFill>
              </a:rPr>
              <a:t>suiker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daarin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berekenen</a:t>
            </a:r>
            <a:endParaRPr lang="en-US" sz="1800" dirty="0" smtClean="0">
              <a:solidFill>
                <a:srgbClr val="000000"/>
              </a:solidFill>
            </a:endParaRPr>
          </a:p>
          <a:p>
            <a:pPr algn="l"/>
            <a:r>
              <a:rPr lang="en-US" sz="1800" dirty="0" smtClean="0">
                <a:solidFill>
                  <a:srgbClr val="000000"/>
                </a:solidFill>
              </a:rPr>
              <a:t>	</a:t>
            </a:r>
            <a:r>
              <a:rPr lang="en-US" sz="1800" dirty="0" err="1" smtClean="0">
                <a:solidFill>
                  <a:srgbClr val="000000"/>
                </a:solidFill>
              </a:rPr>
              <a:t>Groep</a:t>
            </a:r>
            <a:r>
              <a:rPr lang="en-US" sz="1800" dirty="0" smtClean="0">
                <a:solidFill>
                  <a:srgbClr val="000000"/>
                </a:solidFill>
              </a:rPr>
              <a:t> 5/6: </a:t>
            </a:r>
            <a:r>
              <a:rPr lang="en-US" sz="1800" dirty="0" err="1" smtClean="0">
                <a:solidFill>
                  <a:srgbClr val="000000"/>
                </a:solidFill>
              </a:rPr>
              <a:t>Keurmerken</a:t>
            </a:r>
            <a:r>
              <a:rPr lang="en-US" sz="1800" dirty="0" smtClean="0">
                <a:solidFill>
                  <a:srgbClr val="000000"/>
                </a:solidFill>
              </a:rPr>
              <a:t> en logo’s </a:t>
            </a:r>
            <a:r>
              <a:rPr lang="en-US" sz="1800" dirty="0" err="1" smtClean="0">
                <a:solidFill>
                  <a:srgbClr val="000000"/>
                </a:solidFill>
              </a:rPr>
              <a:t>erbij</a:t>
            </a:r>
            <a:r>
              <a:rPr lang="en-US" sz="1800" dirty="0" smtClean="0">
                <a:solidFill>
                  <a:srgbClr val="000000"/>
                </a:solidFill>
              </a:rPr>
              <a:t>. Wat </a:t>
            </a:r>
            <a:r>
              <a:rPr lang="en-US" sz="1800" dirty="0" err="1" smtClean="0">
                <a:solidFill>
                  <a:srgbClr val="000000"/>
                </a:solidFill>
              </a:rPr>
              <a:t>betekenen</a:t>
            </a:r>
            <a:r>
              <a:rPr lang="en-US" sz="1800" dirty="0" smtClean="0">
                <a:solidFill>
                  <a:srgbClr val="000000"/>
                </a:solidFill>
              </a:rPr>
              <a:t> die? </a:t>
            </a:r>
            <a:r>
              <a:rPr lang="en-US" sz="1800" dirty="0" err="1" smtClean="0">
                <a:solidFill>
                  <a:srgbClr val="000000"/>
                </a:solidFill>
              </a:rPr>
              <a:t>Maak</a:t>
            </a:r>
            <a:r>
              <a:rPr lang="en-US" sz="1800" dirty="0" smtClean="0">
                <a:solidFill>
                  <a:srgbClr val="000000"/>
                </a:solidFill>
              </a:rPr>
              <a:t> je 	</a:t>
            </a:r>
            <a:r>
              <a:rPr lang="en-US" sz="1800" dirty="0" err="1" smtClean="0">
                <a:solidFill>
                  <a:srgbClr val="000000"/>
                </a:solidFill>
              </a:rPr>
              <a:t>eigen</a:t>
            </a:r>
            <a:r>
              <a:rPr lang="en-US" sz="1800" dirty="0" smtClean="0">
                <a:solidFill>
                  <a:srgbClr val="000000"/>
                </a:solidFill>
              </a:rPr>
              <a:t> logo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</a:rPr>
              <a:t>	</a:t>
            </a:r>
            <a:r>
              <a:rPr lang="en-US" sz="1800" dirty="0" err="1" smtClean="0">
                <a:solidFill>
                  <a:srgbClr val="000000"/>
                </a:solidFill>
              </a:rPr>
              <a:t>Groep</a:t>
            </a:r>
            <a:r>
              <a:rPr lang="en-US" sz="1800" dirty="0" smtClean="0">
                <a:solidFill>
                  <a:srgbClr val="000000"/>
                </a:solidFill>
              </a:rPr>
              <a:t> 7/8/: </a:t>
            </a:r>
            <a:r>
              <a:rPr lang="en-US" sz="1800" dirty="0" err="1" smtClean="0">
                <a:solidFill>
                  <a:srgbClr val="000000"/>
                </a:solidFill>
              </a:rPr>
              <a:t>Vervoer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teelt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kennis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weergeven</a:t>
            </a:r>
            <a:r>
              <a:rPr lang="en-US" sz="1800" dirty="0" smtClean="0">
                <a:solidFill>
                  <a:srgbClr val="000000"/>
                </a:solidFill>
              </a:rPr>
              <a:t> in </a:t>
            </a:r>
            <a:r>
              <a:rPr lang="en-US" sz="1800" dirty="0" err="1" smtClean="0">
                <a:solidFill>
                  <a:srgbClr val="000000"/>
                </a:solidFill>
              </a:rPr>
              <a:t>grafieken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</a:p>
          <a:p>
            <a:pPr algn="l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6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-56256" y="-166778"/>
            <a:ext cx="11342525" cy="708907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88292" y="635037"/>
            <a:ext cx="7452214" cy="5715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AAN DE SLAG MET LEERLINGEN</a:t>
            </a:r>
          </a:p>
          <a:p>
            <a:pPr marL="285750" indent="-285750" algn="l">
              <a:buFont typeface="Arial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i="1" dirty="0" err="1" smtClean="0">
                <a:solidFill>
                  <a:schemeClr val="tx1"/>
                </a:solidFill>
              </a:rPr>
              <a:t>Opmerkingen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err="1" smtClean="0">
                <a:solidFill>
                  <a:schemeClr val="tx1"/>
                </a:solidFill>
              </a:rPr>
              <a:t>Een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supermarkt</a:t>
            </a:r>
            <a:r>
              <a:rPr lang="en-US" sz="1600" dirty="0" smtClean="0">
                <a:solidFill>
                  <a:schemeClr val="tx1"/>
                </a:solidFill>
              </a:rPr>
              <a:t> is </a:t>
            </a:r>
            <a:r>
              <a:rPr lang="en-US" sz="1600" dirty="0" err="1" smtClean="0">
                <a:solidFill>
                  <a:schemeClr val="tx1"/>
                </a:solidFill>
              </a:rPr>
              <a:t>een</a:t>
            </a:r>
            <a:r>
              <a:rPr lang="en-US" sz="1600" dirty="0" smtClean="0">
                <a:solidFill>
                  <a:schemeClr val="tx1"/>
                </a:solidFill>
              </a:rPr>
              <a:t> heel </a:t>
            </a:r>
            <a:r>
              <a:rPr lang="en-US" sz="1600" dirty="0" err="1" smtClean="0">
                <a:solidFill>
                  <a:schemeClr val="tx1"/>
                </a:solidFill>
              </a:rPr>
              <a:t>rijke</a:t>
            </a:r>
            <a:r>
              <a:rPr lang="en-US" sz="1600" dirty="0" smtClean="0">
                <a:solidFill>
                  <a:schemeClr val="tx1"/>
                </a:solidFill>
              </a:rPr>
              <a:t> en </a:t>
            </a:r>
            <a:r>
              <a:rPr lang="en-US" sz="1600" dirty="0" err="1" smtClean="0">
                <a:solidFill>
                  <a:schemeClr val="tx1"/>
                </a:solidFill>
              </a:rPr>
              <a:t>bekende</a:t>
            </a:r>
            <a:r>
              <a:rPr lang="en-US" sz="1600" dirty="0" smtClean="0">
                <a:solidFill>
                  <a:schemeClr val="tx1"/>
                </a:solidFill>
              </a:rPr>
              <a:t> context, </a:t>
            </a:r>
            <a:r>
              <a:rPr lang="en-US" sz="1600" dirty="0" err="1" smtClean="0">
                <a:solidFill>
                  <a:schemeClr val="tx1"/>
                </a:solidFill>
              </a:rPr>
              <a:t>zeer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geschikt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voor</a:t>
            </a:r>
            <a:r>
              <a:rPr lang="en-US" sz="1600" dirty="0" smtClean="0">
                <a:solidFill>
                  <a:schemeClr val="tx1"/>
                </a:solidFill>
              </a:rPr>
              <a:t> concept-context </a:t>
            </a:r>
            <a:r>
              <a:rPr lang="en-US" sz="1600" dirty="0" err="1" smtClean="0">
                <a:solidFill>
                  <a:schemeClr val="tx1"/>
                </a:solidFill>
              </a:rPr>
              <a:t>benadering</a:t>
            </a:r>
            <a:r>
              <a:rPr lang="en-US" sz="1600" dirty="0" smtClean="0">
                <a:solidFill>
                  <a:schemeClr val="tx1"/>
                </a:solidFill>
              </a:rPr>
              <a:t>. Om </a:t>
            </a:r>
            <a:r>
              <a:rPr lang="en-US" sz="1600" dirty="0" err="1" smtClean="0">
                <a:solidFill>
                  <a:schemeClr val="tx1"/>
                </a:solidFill>
              </a:rPr>
              <a:t>vanuit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leefwereld</a:t>
            </a:r>
            <a:r>
              <a:rPr lang="en-US" sz="1600" dirty="0" smtClean="0">
                <a:solidFill>
                  <a:schemeClr val="tx1"/>
                </a:solidFill>
              </a:rPr>
              <a:t> van </a:t>
            </a:r>
            <a:r>
              <a:rPr lang="en-US" sz="1600" dirty="0" err="1" smtClean="0">
                <a:solidFill>
                  <a:schemeClr val="tx1"/>
                </a:solidFill>
              </a:rPr>
              <a:t>te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kinderen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werken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err="1" smtClean="0">
                <a:solidFill>
                  <a:schemeClr val="tx1"/>
                </a:solidFill>
              </a:rPr>
              <a:t>Alle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activiteiten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kunnen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meer</a:t>
            </a:r>
            <a:r>
              <a:rPr lang="en-US" sz="1600" dirty="0" smtClean="0">
                <a:solidFill>
                  <a:schemeClr val="tx1"/>
                </a:solidFill>
              </a:rPr>
              <a:t> of minder </a:t>
            </a:r>
            <a:r>
              <a:rPr lang="en-US" sz="1600" dirty="0" err="1" smtClean="0">
                <a:solidFill>
                  <a:schemeClr val="tx1"/>
                </a:solidFill>
              </a:rPr>
              <a:t>uitgebreid</a:t>
            </a:r>
            <a:r>
              <a:rPr lang="en-US" sz="1600" dirty="0" smtClean="0">
                <a:solidFill>
                  <a:schemeClr val="tx1"/>
                </a:solidFill>
              </a:rPr>
              <a:t> of complex </a:t>
            </a:r>
            <a:r>
              <a:rPr lang="en-US" sz="1600" dirty="0" err="1" smtClean="0">
                <a:solidFill>
                  <a:schemeClr val="tx1"/>
                </a:solidFill>
              </a:rPr>
              <a:t>worden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uitgevoerd</a:t>
            </a:r>
            <a:r>
              <a:rPr lang="en-US" sz="1600" dirty="0" smtClean="0">
                <a:solidFill>
                  <a:schemeClr val="tx1"/>
                </a:solidFill>
              </a:rPr>
              <a:t>. ‘</a:t>
            </a:r>
            <a:r>
              <a:rPr lang="en-US" sz="1600" dirty="0" err="1" smtClean="0">
                <a:solidFill>
                  <a:schemeClr val="tx1"/>
                </a:solidFill>
              </a:rPr>
              <a:t>Duurzaam</a:t>
            </a:r>
            <a:r>
              <a:rPr lang="en-US" sz="1600" dirty="0" smtClean="0">
                <a:solidFill>
                  <a:schemeClr val="tx1"/>
                </a:solidFill>
              </a:rPr>
              <a:t>’ </a:t>
            </a:r>
            <a:r>
              <a:rPr lang="en-US" sz="1600" dirty="0" err="1" smtClean="0">
                <a:solidFill>
                  <a:schemeClr val="tx1"/>
                </a:solidFill>
              </a:rPr>
              <a:t>bestaat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uit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zoveel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facetten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dat</a:t>
            </a:r>
            <a:r>
              <a:rPr lang="en-US" sz="1600" dirty="0" smtClean="0">
                <a:solidFill>
                  <a:schemeClr val="tx1"/>
                </a:solidFill>
              </a:rPr>
              <a:t> het </a:t>
            </a:r>
            <a:r>
              <a:rPr lang="en-US" sz="1600" dirty="0" err="1" smtClean="0">
                <a:solidFill>
                  <a:schemeClr val="tx1"/>
                </a:solidFill>
              </a:rPr>
              <a:t>voor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volwassenen</a:t>
            </a:r>
            <a:r>
              <a:rPr lang="en-US" sz="1600" dirty="0" smtClean="0">
                <a:solidFill>
                  <a:schemeClr val="tx1"/>
                </a:solidFill>
              </a:rPr>
              <a:t> al </a:t>
            </a:r>
            <a:r>
              <a:rPr lang="en-US" sz="1600" dirty="0" err="1" smtClean="0">
                <a:solidFill>
                  <a:schemeClr val="tx1"/>
                </a:solidFill>
              </a:rPr>
              <a:t>lastig</a:t>
            </a:r>
            <a:r>
              <a:rPr lang="en-US" sz="1600" dirty="0" smtClean="0">
                <a:solidFill>
                  <a:schemeClr val="tx1"/>
                </a:solidFill>
              </a:rPr>
              <a:t> is </a:t>
            </a:r>
            <a:r>
              <a:rPr lang="en-US" sz="1600" dirty="0" err="1" smtClean="0">
                <a:solidFill>
                  <a:schemeClr val="tx1"/>
                </a:solidFill>
              </a:rPr>
              <a:t>om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overzicht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hebben</a:t>
            </a:r>
            <a:r>
              <a:rPr lang="en-US" sz="1600" dirty="0" smtClean="0">
                <a:solidFill>
                  <a:schemeClr val="tx1"/>
                </a:solidFill>
              </a:rPr>
              <a:t>. En </a:t>
            </a:r>
            <a:r>
              <a:rPr lang="en-US" sz="1600" dirty="0" err="1" smtClean="0">
                <a:solidFill>
                  <a:schemeClr val="tx1"/>
                </a:solidFill>
              </a:rPr>
              <a:t>niet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alle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kennis</a:t>
            </a:r>
            <a:r>
              <a:rPr lang="en-US" sz="1600" dirty="0" smtClean="0">
                <a:solidFill>
                  <a:schemeClr val="tx1"/>
                </a:solidFill>
              </a:rPr>
              <a:t> is </a:t>
            </a:r>
            <a:r>
              <a:rPr lang="en-US" sz="1600" dirty="0" err="1" smtClean="0">
                <a:solidFill>
                  <a:schemeClr val="tx1"/>
                </a:solidFill>
              </a:rPr>
              <a:t>voor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consumenten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voorhanden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</a:rPr>
              <a:t>Een</a:t>
            </a:r>
            <a:r>
              <a:rPr lang="en-US" sz="1600" dirty="0" smtClean="0">
                <a:solidFill>
                  <a:srgbClr val="000000"/>
                </a:solidFill>
              </a:rPr>
              <a:t> les </a:t>
            </a:r>
            <a:r>
              <a:rPr lang="en-US" sz="1600" dirty="0" err="1" smtClean="0">
                <a:solidFill>
                  <a:srgbClr val="000000"/>
                </a:solidFill>
              </a:rPr>
              <a:t>alleen</a:t>
            </a:r>
            <a:r>
              <a:rPr lang="en-US" sz="1600" dirty="0" smtClean="0">
                <a:solidFill>
                  <a:srgbClr val="000000"/>
                </a:solidFill>
              </a:rPr>
              <a:t> over </a:t>
            </a:r>
            <a:r>
              <a:rPr lang="en-US" sz="1600" dirty="0" err="1" smtClean="0">
                <a:solidFill>
                  <a:srgbClr val="000000"/>
                </a:solidFill>
              </a:rPr>
              <a:t>groente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of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afstand</a:t>
            </a:r>
            <a:r>
              <a:rPr lang="en-US" sz="1600" dirty="0" smtClean="0">
                <a:solidFill>
                  <a:srgbClr val="000000"/>
                </a:solidFill>
              </a:rPr>
              <a:t> of </a:t>
            </a:r>
            <a:r>
              <a:rPr lang="en-US" sz="1600" dirty="0" err="1" smtClean="0">
                <a:solidFill>
                  <a:srgbClr val="000000"/>
                </a:solidFill>
              </a:rPr>
              <a:t>verschil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tussen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dierlijk</a:t>
            </a:r>
            <a:r>
              <a:rPr lang="en-US" sz="1600" dirty="0" smtClean="0">
                <a:solidFill>
                  <a:srgbClr val="000000"/>
                </a:solidFill>
              </a:rPr>
              <a:t> en </a:t>
            </a:r>
            <a:r>
              <a:rPr lang="en-US" sz="1600" dirty="0" err="1" smtClean="0">
                <a:solidFill>
                  <a:srgbClr val="000000"/>
                </a:solidFill>
              </a:rPr>
              <a:t>plantaardig</a:t>
            </a:r>
            <a:r>
              <a:rPr lang="en-US" sz="1600" dirty="0" smtClean="0">
                <a:solidFill>
                  <a:srgbClr val="000000"/>
                </a:solidFill>
              </a:rPr>
              <a:t> is prima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Omdat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dit</a:t>
            </a:r>
            <a:r>
              <a:rPr lang="en-US" sz="1600" dirty="0">
                <a:solidFill>
                  <a:srgbClr val="000000"/>
                </a:solidFill>
              </a:rPr>
              <a:t> over </a:t>
            </a:r>
            <a:r>
              <a:rPr lang="en-US" sz="1600" dirty="0" err="1">
                <a:solidFill>
                  <a:srgbClr val="000000"/>
                </a:solidFill>
              </a:rPr>
              <a:t>voeding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gaat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zijn</a:t>
            </a:r>
            <a:r>
              <a:rPr lang="en-US" sz="1600" dirty="0">
                <a:solidFill>
                  <a:srgbClr val="000000"/>
                </a:solidFill>
              </a:rPr>
              <a:t> lessen </a:t>
            </a:r>
            <a:r>
              <a:rPr lang="en-US" sz="1600" dirty="0" err="1">
                <a:solidFill>
                  <a:srgbClr val="000000"/>
                </a:solidFill>
              </a:rPr>
              <a:t>goed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combineren</a:t>
            </a:r>
            <a:r>
              <a:rPr lang="en-US" sz="1600" dirty="0">
                <a:solidFill>
                  <a:srgbClr val="000000"/>
                </a:solidFill>
              </a:rPr>
              <a:t> met </a:t>
            </a:r>
            <a:r>
              <a:rPr lang="en-US" sz="1600" dirty="0" err="1">
                <a:solidFill>
                  <a:srgbClr val="000000"/>
                </a:solidFill>
              </a:rPr>
              <a:t>gezondheid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voeding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koken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enz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err="1">
                <a:solidFill>
                  <a:srgbClr val="000000"/>
                </a:solidFill>
              </a:rPr>
              <a:t>Bestaande</a:t>
            </a:r>
            <a:r>
              <a:rPr lang="en-US" sz="1600" dirty="0">
                <a:solidFill>
                  <a:srgbClr val="000000"/>
                </a:solidFill>
              </a:rPr>
              <a:t> lessen kun je </a:t>
            </a:r>
            <a:r>
              <a:rPr lang="en-US" sz="1600" dirty="0" err="1">
                <a:solidFill>
                  <a:srgbClr val="000000"/>
                </a:solidFill>
              </a:rPr>
              <a:t>verbreden</a:t>
            </a:r>
            <a:r>
              <a:rPr lang="en-US" sz="1600" dirty="0">
                <a:solidFill>
                  <a:srgbClr val="000000"/>
                </a:solidFill>
              </a:rPr>
              <a:t> / </a:t>
            </a:r>
            <a:r>
              <a:rPr lang="en-US" sz="1600" dirty="0" err="1">
                <a:solidFill>
                  <a:srgbClr val="000000"/>
                </a:solidFill>
              </a:rPr>
              <a:t>verdiepen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zonder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hele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nieuwe</a:t>
            </a:r>
            <a:r>
              <a:rPr lang="en-US" sz="1600" dirty="0">
                <a:solidFill>
                  <a:srgbClr val="000000"/>
                </a:solidFill>
              </a:rPr>
              <a:t> lessen </a:t>
            </a:r>
            <a:r>
              <a:rPr lang="en-US" sz="1600" dirty="0" err="1">
                <a:solidFill>
                  <a:srgbClr val="000000"/>
                </a:solidFill>
              </a:rPr>
              <a:t>te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hoeven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maken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err="1" smtClean="0">
                <a:solidFill>
                  <a:srgbClr val="000000"/>
                </a:solidFill>
              </a:rPr>
              <a:t>Opvallend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uit</a:t>
            </a:r>
            <a:r>
              <a:rPr lang="en-US" sz="1600" dirty="0" smtClean="0">
                <a:solidFill>
                  <a:srgbClr val="000000"/>
                </a:solidFill>
              </a:rPr>
              <a:t> workshop </a:t>
            </a:r>
            <a:r>
              <a:rPr lang="en-US" sz="1600" dirty="0" err="1" smtClean="0">
                <a:solidFill>
                  <a:srgbClr val="000000"/>
                </a:solidFill>
              </a:rPr>
              <a:t>vond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ik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dat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vrijwel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niemand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sprak</a:t>
            </a:r>
            <a:r>
              <a:rPr lang="en-US" sz="1600" dirty="0" smtClean="0">
                <a:solidFill>
                  <a:srgbClr val="000000"/>
                </a:solidFill>
              </a:rPr>
              <a:t> over fair trade. </a:t>
            </a:r>
            <a:r>
              <a:rPr lang="en-US" sz="1600" dirty="0" err="1" smtClean="0">
                <a:solidFill>
                  <a:srgbClr val="000000"/>
                </a:solidFill>
              </a:rPr>
              <a:t>Duurzaamheid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beslaat</a:t>
            </a:r>
            <a:r>
              <a:rPr lang="en-US" sz="1600" dirty="0" smtClean="0">
                <a:solidFill>
                  <a:srgbClr val="000000"/>
                </a:solidFill>
              </a:rPr>
              <a:t> People, Planet en Profit, </a:t>
            </a:r>
            <a:r>
              <a:rPr lang="en-US" sz="1600" dirty="0" err="1" smtClean="0">
                <a:solidFill>
                  <a:srgbClr val="000000"/>
                </a:solidFill>
              </a:rPr>
              <a:t>dus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niet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alleen</a:t>
            </a:r>
            <a:r>
              <a:rPr lang="en-US" sz="1600" dirty="0" smtClean="0">
                <a:solidFill>
                  <a:srgbClr val="000000"/>
                </a:solidFill>
              </a:rPr>
              <a:t> milieu- en </a:t>
            </a:r>
            <a:r>
              <a:rPr lang="en-US" sz="1600" dirty="0" err="1" smtClean="0">
                <a:solidFill>
                  <a:srgbClr val="000000"/>
                </a:solidFill>
              </a:rPr>
              <a:t>energiefactoren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wegen</a:t>
            </a:r>
            <a:r>
              <a:rPr lang="en-US" sz="1600" dirty="0" smtClean="0">
                <a:solidFill>
                  <a:srgbClr val="000000"/>
                </a:solidFill>
              </a:rPr>
              <a:t>. 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err="1" smtClean="0">
                <a:solidFill>
                  <a:srgbClr val="000000"/>
                </a:solidFill>
              </a:rPr>
              <a:t>Naast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</a:rPr>
              <a:t>supermarkt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zijn</a:t>
            </a:r>
            <a:r>
              <a:rPr lang="en-US" sz="1600" dirty="0" smtClean="0">
                <a:solidFill>
                  <a:srgbClr val="000000"/>
                </a:solidFill>
              </a:rPr>
              <a:t> er </a:t>
            </a:r>
            <a:r>
              <a:rPr lang="en-US" sz="1600" dirty="0" err="1" smtClean="0">
                <a:solidFill>
                  <a:srgbClr val="000000"/>
                </a:solidFill>
              </a:rPr>
              <a:t>ook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producten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uit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andere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winkels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waar</a:t>
            </a:r>
            <a:r>
              <a:rPr lang="en-US" sz="1600" dirty="0" smtClean="0">
                <a:solidFill>
                  <a:srgbClr val="000000"/>
                </a:solidFill>
              </a:rPr>
              <a:t> op </a:t>
            </a:r>
            <a:r>
              <a:rPr lang="en-US" sz="1600" dirty="0" err="1" smtClean="0">
                <a:solidFill>
                  <a:srgbClr val="000000"/>
                </a:solidFill>
              </a:rPr>
              <a:t>vergelijkbare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wijze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naar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duurzaamheid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gekeken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kan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worden</a:t>
            </a:r>
            <a:r>
              <a:rPr lang="en-US" sz="1600" dirty="0" smtClean="0">
                <a:solidFill>
                  <a:srgbClr val="000000"/>
                </a:solidFill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</a:rPr>
              <a:t>Denk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bijv</a:t>
            </a:r>
            <a:r>
              <a:rPr lang="en-US" sz="1600" dirty="0" smtClean="0">
                <a:solidFill>
                  <a:srgbClr val="000000"/>
                </a:solidFill>
              </a:rPr>
              <a:t>. aan electronica (</a:t>
            </a:r>
            <a:r>
              <a:rPr lang="en-US" sz="1600" dirty="0" err="1" smtClean="0">
                <a:solidFill>
                  <a:srgbClr val="000000"/>
                </a:solidFill>
              </a:rPr>
              <a:t>zoals</a:t>
            </a:r>
            <a:r>
              <a:rPr lang="en-US" sz="1600" dirty="0" smtClean="0">
                <a:solidFill>
                  <a:srgbClr val="000000"/>
                </a:solidFill>
              </a:rPr>
              <a:t> het ‘</a:t>
            </a:r>
            <a:r>
              <a:rPr lang="en-US" sz="1600" dirty="0" err="1" smtClean="0">
                <a:solidFill>
                  <a:srgbClr val="000000"/>
                </a:solidFill>
              </a:rPr>
              <a:t>slechte</a:t>
            </a:r>
            <a:r>
              <a:rPr lang="en-US" sz="1600" dirty="0" smtClean="0">
                <a:solidFill>
                  <a:srgbClr val="000000"/>
                </a:solidFill>
              </a:rPr>
              <a:t>’ </a:t>
            </a:r>
            <a:r>
              <a:rPr lang="en-US" sz="1600" dirty="0" err="1" smtClean="0">
                <a:solidFill>
                  <a:srgbClr val="000000"/>
                </a:solidFill>
              </a:rPr>
              <a:t>coltan</a:t>
            </a:r>
            <a:r>
              <a:rPr lang="en-US" sz="1600" dirty="0" smtClean="0">
                <a:solidFill>
                  <a:srgbClr val="000000"/>
                </a:solidFill>
              </a:rPr>
              <a:t> in </a:t>
            </a:r>
            <a:r>
              <a:rPr lang="en-US" sz="1600" dirty="0" err="1" smtClean="0">
                <a:solidFill>
                  <a:srgbClr val="000000"/>
                </a:solidFill>
              </a:rPr>
              <a:t>telefoons</a:t>
            </a:r>
            <a:r>
              <a:rPr lang="en-US" sz="1600" dirty="0" smtClean="0">
                <a:solidFill>
                  <a:srgbClr val="000000"/>
                </a:solidFill>
              </a:rPr>
              <a:t> en </a:t>
            </a:r>
            <a:r>
              <a:rPr lang="en-US" sz="1600" dirty="0" err="1" smtClean="0">
                <a:solidFill>
                  <a:srgbClr val="000000"/>
                </a:solidFill>
              </a:rPr>
              <a:t>ipads</a:t>
            </a:r>
            <a:r>
              <a:rPr lang="en-US" sz="1600" dirty="0" smtClean="0">
                <a:solidFill>
                  <a:srgbClr val="000000"/>
                </a:solidFill>
              </a:rPr>
              <a:t>), </a:t>
            </a:r>
            <a:r>
              <a:rPr lang="en-US" sz="1600" dirty="0" err="1" smtClean="0">
                <a:solidFill>
                  <a:srgbClr val="000000"/>
                </a:solidFill>
              </a:rPr>
              <a:t>kleding</a:t>
            </a:r>
            <a:r>
              <a:rPr lang="en-US" sz="1600" dirty="0" smtClean="0">
                <a:solidFill>
                  <a:srgbClr val="000000"/>
                </a:solidFill>
              </a:rPr>
              <a:t> en </a:t>
            </a:r>
            <a:r>
              <a:rPr lang="en-US" sz="1600" dirty="0" err="1" smtClean="0">
                <a:solidFill>
                  <a:srgbClr val="000000"/>
                </a:solidFill>
              </a:rPr>
              <a:t>cosmetica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1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-56256" y="-166778"/>
            <a:ext cx="11342525" cy="708907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88292" y="635038"/>
            <a:ext cx="7452214" cy="4679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TESTS EN APPS</a:t>
            </a:r>
          </a:p>
          <a:p>
            <a:pPr algn="l"/>
            <a:endParaRPr lang="en-US" sz="1600" dirty="0" smtClean="0">
              <a:solidFill>
                <a:schemeClr val="tx1"/>
              </a:solidFill>
              <a:hlinkClick r:id="rId3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3"/>
              </a:rPr>
              <a:t>http://www.voedingscentrum.nl/nl/mijn-boodschappen/eten-kopen/voedselafdruk.aspx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hlinkClick r:id="rId4"/>
              </a:rPr>
              <a:t>http://www.voedingscentrum.nl/nl/mijn-boodschappen/eten-kopen/klimaatweegschaal.aspx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  <a:p>
            <a:pPr algn="l"/>
            <a:endParaRPr lang="en-US" sz="1600" dirty="0" smtClean="0">
              <a:solidFill>
                <a:srgbClr val="000000"/>
              </a:solidFill>
            </a:endParaRPr>
          </a:p>
          <a:p>
            <a:pPr algn="l"/>
            <a:r>
              <a:rPr lang="en-US" sz="1600" dirty="0" err="1" smtClean="0">
                <a:solidFill>
                  <a:srgbClr val="000000"/>
                </a:solidFill>
              </a:rPr>
              <a:t>Boodschappenhulp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dierenwelzijn</a:t>
            </a:r>
            <a:r>
              <a:rPr lang="en-US" sz="1600" dirty="0" smtClean="0">
                <a:solidFill>
                  <a:srgbClr val="000000"/>
                </a:solidFill>
              </a:rPr>
              <a:t> – </a:t>
            </a:r>
            <a:r>
              <a:rPr lang="en-US" sz="1600" dirty="0" err="1">
                <a:solidFill>
                  <a:srgbClr val="000000"/>
                </a:solidFill>
              </a:rPr>
              <a:t>V</a:t>
            </a:r>
            <a:r>
              <a:rPr lang="en-US" sz="1600" dirty="0" err="1" smtClean="0">
                <a:solidFill>
                  <a:srgbClr val="000000"/>
                </a:solidFill>
              </a:rPr>
              <a:t>oedingscentrum</a:t>
            </a:r>
            <a:endParaRPr lang="en-US" sz="1600" dirty="0" smtClean="0">
              <a:solidFill>
                <a:srgbClr val="000000"/>
              </a:solidFill>
            </a:endParaRPr>
          </a:p>
          <a:p>
            <a:pPr algn="l"/>
            <a:r>
              <a:rPr lang="en-US" sz="1600" dirty="0" err="1" smtClean="0">
                <a:solidFill>
                  <a:srgbClr val="000000"/>
                </a:solidFill>
              </a:rPr>
              <a:t>VISwijzer</a:t>
            </a:r>
            <a:r>
              <a:rPr lang="en-US" sz="1600" dirty="0" smtClean="0">
                <a:solidFill>
                  <a:srgbClr val="000000"/>
                </a:solidFill>
              </a:rPr>
              <a:t> -  Good Fish Foundation</a:t>
            </a:r>
          </a:p>
          <a:p>
            <a:pPr algn="l"/>
            <a:r>
              <a:rPr lang="en-US" sz="1600" dirty="0" err="1" smtClean="0">
                <a:solidFill>
                  <a:srgbClr val="000000"/>
                </a:solidFill>
              </a:rPr>
              <a:t>Groente</a:t>
            </a:r>
            <a:r>
              <a:rPr lang="en-US" sz="1600" dirty="0" smtClean="0">
                <a:solidFill>
                  <a:srgbClr val="000000"/>
                </a:solidFill>
              </a:rPr>
              <a:t> en fruit </a:t>
            </a:r>
            <a:r>
              <a:rPr lang="en-US" sz="1600" dirty="0" err="1" smtClean="0">
                <a:solidFill>
                  <a:srgbClr val="000000"/>
                </a:solidFill>
              </a:rPr>
              <a:t>kalender</a:t>
            </a:r>
            <a:r>
              <a:rPr lang="en-US" sz="1600" dirty="0" smtClean="0">
                <a:solidFill>
                  <a:srgbClr val="000000"/>
                </a:solidFill>
              </a:rPr>
              <a:t> – Milieu </a:t>
            </a:r>
            <a:r>
              <a:rPr lang="en-US" sz="1600" dirty="0" err="1" smtClean="0">
                <a:solidFill>
                  <a:srgbClr val="000000"/>
                </a:solidFill>
              </a:rPr>
              <a:t>Centraal</a:t>
            </a:r>
            <a:endParaRPr lang="en-US" sz="1600" dirty="0" smtClean="0">
              <a:solidFill>
                <a:srgbClr val="000000"/>
              </a:solidFill>
            </a:endParaRPr>
          </a:p>
          <a:p>
            <a:pPr algn="l"/>
            <a:r>
              <a:rPr lang="en-US" sz="1600" dirty="0" err="1" smtClean="0">
                <a:solidFill>
                  <a:srgbClr val="000000"/>
                </a:solidFill>
              </a:rPr>
              <a:t>Keurmerkenwijzer</a:t>
            </a:r>
            <a:r>
              <a:rPr lang="en-US" sz="1600" dirty="0" smtClean="0">
                <a:solidFill>
                  <a:srgbClr val="000000"/>
                </a:solidFill>
              </a:rPr>
              <a:t> – Milieu </a:t>
            </a:r>
            <a:r>
              <a:rPr lang="en-US" sz="1600" dirty="0" err="1" smtClean="0">
                <a:solidFill>
                  <a:srgbClr val="000000"/>
                </a:solidFill>
              </a:rPr>
              <a:t>Centraal</a:t>
            </a:r>
            <a:endParaRPr lang="en-US" sz="1600" dirty="0" smtClean="0">
              <a:solidFill>
                <a:srgbClr val="000000"/>
              </a:solidFill>
            </a:endParaRPr>
          </a:p>
          <a:p>
            <a:pPr algn="l"/>
            <a:endParaRPr lang="en-US" sz="1600" dirty="0" smtClean="0">
              <a:solidFill>
                <a:srgbClr val="000000"/>
              </a:solidFill>
            </a:endParaRPr>
          </a:p>
          <a:p>
            <a:pPr algn="l"/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3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-56256" y="-166778"/>
            <a:ext cx="11342525" cy="708907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88292" y="635038"/>
            <a:ext cx="7452214" cy="4679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LINKS</a:t>
            </a:r>
          </a:p>
          <a:p>
            <a:pPr algn="l"/>
            <a:r>
              <a:rPr lang="en-US" sz="1600" dirty="0" err="1" smtClean="0">
                <a:solidFill>
                  <a:schemeClr val="tx1"/>
                </a:solidFill>
              </a:rPr>
              <a:t>Informatie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www.goedevis.nl</a:t>
            </a:r>
            <a:r>
              <a:rPr lang="en-US" sz="1600" dirty="0" smtClean="0">
                <a:solidFill>
                  <a:schemeClr val="tx1"/>
                </a:solidFill>
              </a:rPr>
              <a:t> 			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4"/>
              </a:rPr>
              <a:t>www.voedingscentrum.nl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5"/>
              </a:rPr>
              <a:t>https://www.milieucentraal.nl/milieubewust-eten/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6"/>
              </a:rPr>
              <a:t>https://groentefruit.milieucentraal.nl/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7"/>
              </a:rPr>
              <a:t>https://keurmerken.milieucentraal.nl/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hlinkClick r:id="rId8"/>
              </a:rPr>
              <a:t>www.milieudefensie.nl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hlinkClick r:id="rId9"/>
              </a:rPr>
              <a:t>www.smaaklessen.nl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hlinkClick r:id="rId10"/>
              </a:rPr>
              <a:t>www.natuurschool.nl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5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-56256" y="-166778"/>
            <a:ext cx="11342525" cy="708907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88291" y="635038"/>
            <a:ext cx="7984187" cy="4679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FACTS &amp; FIGURES</a:t>
            </a:r>
          </a:p>
          <a:p>
            <a:pPr algn="l"/>
            <a:endParaRPr lang="en-US" sz="11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20-35 % </a:t>
            </a:r>
            <a:r>
              <a:rPr lang="en-US" sz="2400" dirty="0" err="1" smtClean="0">
                <a:solidFill>
                  <a:schemeClr val="tx1"/>
                </a:solidFill>
              </a:rPr>
              <a:t>milieuvervuiling</a:t>
            </a:r>
            <a:r>
              <a:rPr lang="en-US" sz="2400" dirty="0" smtClean="0">
                <a:solidFill>
                  <a:schemeClr val="tx1"/>
                </a:solidFill>
              </a:rPr>
              <a:t> + </a:t>
            </a:r>
            <a:r>
              <a:rPr lang="en-US" sz="2400" dirty="0" err="1" smtClean="0">
                <a:solidFill>
                  <a:schemeClr val="tx1"/>
                </a:solidFill>
              </a:rPr>
              <a:t>broeikas</a:t>
            </a:r>
            <a:r>
              <a:rPr lang="en-US" sz="2400" dirty="0" smtClean="0">
                <a:solidFill>
                  <a:schemeClr val="tx1"/>
                </a:solidFill>
              </a:rPr>
              <a:t> door </a:t>
            </a:r>
            <a:r>
              <a:rPr lang="en-US" sz="2400" dirty="0" err="1" smtClean="0">
                <a:solidFill>
                  <a:schemeClr val="tx1"/>
                </a:solidFill>
              </a:rPr>
              <a:t>productie</a:t>
            </a:r>
            <a:r>
              <a:rPr lang="en-US" sz="2400" dirty="0" smtClean="0">
                <a:solidFill>
                  <a:schemeClr val="tx1"/>
                </a:solidFill>
              </a:rPr>
              <a:t> en </a:t>
            </a:r>
            <a:r>
              <a:rPr lang="en-US" sz="2400" dirty="0" err="1" smtClean="0">
                <a:solidFill>
                  <a:schemeClr val="tx1"/>
                </a:solidFill>
              </a:rPr>
              <a:t>consumptie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voedsel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Vlees</a:t>
            </a:r>
            <a:r>
              <a:rPr lang="en-US" sz="2400" dirty="0" smtClean="0">
                <a:solidFill>
                  <a:schemeClr val="tx1"/>
                </a:solidFill>
              </a:rPr>
              <a:t> en </a:t>
            </a:r>
            <a:r>
              <a:rPr lang="en-US" sz="2400" dirty="0" err="1" smtClean="0">
                <a:solidFill>
                  <a:schemeClr val="tx1"/>
                </a:solidFill>
              </a:rPr>
              <a:t>zuivel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zorgen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voor</a:t>
            </a:r>
            <a:r>
              <a:rPr lang="en-US" sz="2400" dirty="0" smtClean="0">
                <a:solidFill>
                  <a:schemeClr val="tx1"/>
                </a:solidFill>
              </a:rPr>
              <a:t> &gt; </a:t>
            </a:r>
            <a:r>
              <a:rPr lang="en-US" sz="2400" dirty="0" err="1" smtClean="0">
                <a:solidFill>
                  <a:schemeClr val="tx1"/>
                </a:solidFill>
              </a:rPr>
              <a:t>helft</a:t>
            </a:r>
            <a:r>
              <a:rPr lang="en-US" sz="2400" dirty="0" smtClean="0">
                <a:solidFill>
                  <a:schemeClr val="tx1"/>
                </a:solidFill>
              </a:rPr>
              <a:t> v </a:t>
            </a:r>
            <a:r>
              <a:rPr lang="en-US" sz="2400" dirty="0" err="1" smtClean="0">
                <a:solidFill>
                  <a:schemeClr val="tx1"/>
                </a:solidFill>
              </a:rPr>
              <a:t>broeikasgas</a:t>
            </a:r>
            <a:r>
              <a:rPr lang="en-US" sz="2400" dirty="0" smtClean="0">
                <a:solidFill>
                  <a:schemeClr val="tx1"/>
                </a:solidFill>
              </a:rPr>
              <a:t> in NL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Rundvlees</a:t>
            </a:r>
            <a:r>
              <a:rPr lang="en-US" sz="2400" dirty="0" smtClean="0">
                <a:solidFill>
                  <a:schemeClr val="tx1"/>
                </a:solidFill>
              </a:rPr>
              <a:t> en </a:t>
            </a:r>
            <a:r>
              <a:rPr lang="en-US" sz="2400" dirty="0" err="1" smtClean="0">
                <a:solidFill>
                  <a:schemeClr val="tx1"/>
                </a:solidFill>
              </a:rPr>
              <a:t>kaas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scoren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hoog</a:t>
            </a:r>
            <a:r>
              <a:rPr lang="en-US" sz="2400" dirty="0" smtClean="0">
                <a:solidFill>
                  <a:schemeClr val="tx1"/>
                </a:solidFill>
              </a:rPr>
              <a:t>, kip lager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80% van </a:t>
            </a:r>
            <a:r>
              <a:rPr lang="en-US" sz="2400" dirty="0" err="1">
                <a:solidFill>
                  <a:schemeClr val="tx1"/>
                </a:solidFill>
              </a:rPr>
              <a:t>landgebruik</a:t>
            </a:r>
            <a:r>
              <a:rPr lang="en-US" sz="2400" dirty="0">
                <a:solidFill>
                  <a:schemeClr val="tx1"/>
                </a:solidFill>
              </a:rPr>
              <a:t> door </a:t>
            </a:r>
            <a:r>
              <a:rPr lang="en-US" sz="2400" dirty="0" err="1">
                <a:solidFill>
                  <a:schemeClr val="tx1"/>
                </a:solidFill>
              </a:rPr>
              <a:t>mensen</a:t>
            </a:r>
            <a:r>
              <a:rPr lang="en-US" sz="2400" dirty="0">
                <a:solidFill>
                  <a:schemeClr val="tx1"/>
                </a:solidFill>
              </a:rPr>
              <a:t> is </a:t>
            </a:r>
            <a:r>
              <a:rPr lang="en-US" sz="2400" dirty="0" err="1">
                <a:solidFill>
                  <a:schemeClr val="tx1"/>
                </a:solidFill>
              </a:rPr>
              <a:t>voor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veeteelt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Kaas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belastender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vloeibare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zuivel</a:t>
            </a:r>
            <a:r>
              <a:rPr lang="en-US" sz="2400" dirty="0" smtClean="0">
                <a:solidFill>
                  <a:schemeClr val="tx1"/>
                </a:solidFill>
              </a:rPr>
              <a:t> (yoghurt, </a:t>
            </a:r>
            <a:r>
              <a:rPr lang="en-US" sz="2400" dirty="0" err="1" smtClean="0">
                <a:solidFill>
                  <a:schemeClr val="tx1"/>
                </a:solidFill>
              </a:rPr>
              <a:t>melk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Ook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dranken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fris</a:t>
            </a:r>
            <a:r>
              <a:rPr lang="en-US" sz="2400" dirty="0" smtClean="0">
                <a:solidFill>
                  <a:schemeClr val="tx1"/>
                </a:solidFill>
              </a:rPr>
              <a:t>, alcohol) en </a:t>
            </a:r>
            <a:r>
              <a:rPr lang="en-US" sz="2400" dirty="0" err="1" smtClean="0">
                <a:solidFill>
                  <a:schemeClr val="tx1"/>
                </a:solidFill>
              </a:rPr>
              <a:t>bewerkte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producten</a:t>
            </a:r>
            <a:r>
              <a:rPr lang="en-US" sz="2400" dirty="0" smtClean="0">
                <a:solidFill>
                  <a:schemeClr val="tx1"/>
                </a:solidFill>
              </a:rPr>
              <a:t> (snacks, </a:t>
            </a:r>
            <a:r>
              <a:rPr lang="en-US" sz="2400" dirty="0" err="1" smtClean="0">
                <a:solidFill>
                  <a:schemeClr val="tx1"/>
                </a:solidFill>
              </a:rPr>
              <a:t>koek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</a:rPr>
              <a:t>zijn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milieubelastend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rgbClr val="000000"/>
              </a:solidFill>
            </a:endParaRPr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4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-56256" y="-166778"/>
            <a:ext cx="11342525" cy="708907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88291" y="635038"/>
            <a:ext cx="7984187" cy="46792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DUURZAAMHEIDSASPECTEN</a:t>
            </a:r>
          </a:p>
          <a:p>
            <a:pPr algn="l"/>
            <a:r>
              <a:rPr lang="en-US" sz="2800" b="1" dirty="0" err="1" smtClean="0">
                <a:solidFill>
                  <a:schemeClr val="tx1"/>
                </a:solidFill>
              </a:rPr>
              <a:t>Milieubelasting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endParaRPr lang="en-US" sz="11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Broeikasgassen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Landgebruik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oa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ontbossing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Ecologische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voetafdruk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combi</a:t>
            </a:r>
            <a:r>
              <a:rPr lang="en-US" sz="2400" dirty="0" smtClean="0">
                <a:solidFill>
                  <a:schemeClr val="tx1"/>
                </a:solidFill>
              </a:rPr>
              <a:t> van de </a:t>
            </a:r>
            <a:r>
              <a:rPr lang="en-US" sz="2400" dirty="0" err="1" smtClean="0">
                <a:solidFill>
                  <a:schemeClr val="tx1"/>
                </a:solidFill>
              </a:rPr>
              <a:t>eerste</a:t>
            </a:r>
            <a:r>
              <a:rPr lang="en-US" sz="2400" dirty="0" smtClean="0">
                <a:solidFill>
                  <a:schemeClr val="tx1"/>
                </a:solidFill>
              </a:rPr>
              <a:t> 2)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Watergebruik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fossiel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dirty="0" err="1">
                <a:solidFill>
                  <a:schemeClr val="tx1"/>
                </a:solidFill>
              </a:rPr>
              <a:t>E</a:t>
            </a:r>
            <a:r>
              <a:rPr lang="en-US" sz="2400" dirty="0" err="1" smtClean="0">
                <a:solidFill>
                  <a:schemeClr val="tx1"/>
                </a:solidFill>
              </a:rPr>
              <a:t>nergiegebruik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Vermesting</a:t>
            </a:r>
            <a:r>
              <a:rPr lang="en-US" sz="2400" dirty="0" smtClean="0">
                <a:solidFill>
                  <a:schemeClr val="tx1"/>
                </a:solidFill>
              </a:rPr>
              <a:t> en </a:t>
            </a:r>
            <a:r>
              <a:rPr lang="en-US" sz="2400" dirty="0" err="1" smtClean="0">
                <a:solidFill>
                  <a:schemeClr val="tx1"/>
                </a:solidFill>
              </a:rPr>
              <a:t>verzuring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regionaal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Uitputting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grondstoffen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Verlies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biodiversiteit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oa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overbevissing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</a:p>
          <a:p>
            <a:pPr marL="342900" indent="-342900" algn="l">
              <a:buFont typeface="Arial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rgbClr val="000000"/>
              </a:solidFill>
            </a:endParaRPr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15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-56256" y="-166778"/>
            <a:ext cx="11342525" cy="708907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88291" y="635037"/>
            <a:ext cx="7984187" cy="5113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VLEES(VERVANGERS)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Productie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vlees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kost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plantaardig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materiaal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planten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zelf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eten</a:t>
            </a:r>
            <a:r>
              <a:rPr lang="en-US" sz="2400" dirty="0" smtClean="0">
                <a:solidFill>
                  <a:srgbClr val="000000"/>
                </a:solidFill>
              </a:rPr>
              <a:t>: 1 kg </a:t>
            </a:r>
            <a:r>
              <a:rPr lang="en-US" sz="2400" dirty="0" err="1" smtClean="0">
                <a:solidFill>
                  <a:srgbClr val="000000"/>
                </a:solidFill>
              </a:rPr>
              <a:t>vlees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gemiddeld</a:t>
            </a:r>
            <a:r>
              <a:rPr lang="en-US" sz="2400" dirty="0" smtClean="0">
                <a:solidFill>
                  <a:srgbClr val="000000"/>
                </a:solidFill>
              </a:rPr>
              <a:t> 5 kg plant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Vleesproductie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leidt</a:t>
            </a:r>
            <a:r>
              <a:rPr lang="en-US" sz="2400" dirty="0" smtClean="0">
                <a:solidFill>
                  <a:srgbClr val="000000"/>
                </a:solidFill>
              </a:rPr>
              <a:t> tot </a:t>
            </a:r>
            <a:r>
              <a:rPr lang="en-US" sz="2400" dirty="0" err="1" smtClean="0">
                <a:solidFill>
                  <a:srgbClr val="000000"/>
                </a:solidFill>
              </a:rPr>
              <a:t>broeikasgassen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en </a:t>
            </a:r>
            <a:r>
              <a:rPr lang="en-US" sz="2400" dirty="0" err="1" smtClean="0">
                <a:solidFill>
                  <a:srgbClr val="000000"/>
                </a:solidFill>
              </a:rPr>
              <a:t>verzuring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Dierenwelzijn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speelt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rol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Rund</a:t>
            </a:r>
            <a:r>
              <a:rPr lang="en-US" sz="2400" dirty="0" smtClean="0">
                <a:solidFill>
                  <a:srgbClr val="000000"/>
                </a:solidFill>
              </a:rPr>
              <a:t>- en </a:t>
            </a:r>
            <a:r>
              <a:rPr lang="en-US" sz="2400" dirty="0" err="1" smtClean="0">
                <a:solidFill>
                  <a:srgbClr val="000000"/>
                </a:solidFill>
              </a:rPr>
              <a:t>lamsvlees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meeste</a:t>
            </a:r>
            <a:r>
              <a:rPr lang="en-US" sz="2400" dirty="0" smtClean="0">
                <a:solidFill>
                  <a:srgbClr val="000000"/>
                </a:solidFill>
              </a:rPr>
              <a:t> impact op milieu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Rundvlees</a:t>
            </a:r>
            <a:r>
              <a:rPr lang="en-US" sz="2400" dirty="0" smtClean="0">
                <a:solidFill>
                  <a:srgbClr val="000000"/>
                </a:solidFill>
              </a:rPr>
              <a:t> van </a:t>
            </a:r>
            <a:r>
              <a:rPr lang="en-US" sz="2400" dirty="0" err="1" smtClean="0">
                <a:solidFill>
                  <a:srgbClr val="000000"/>
                </a:solidFill>
              </a:rPr>
              <a:t>vleeskoeien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biefstuk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  <a:r>
              <a:rPr lang="en-US" sz="2400" dirty="0" err="1" smtClean="0">
                <a:solidFill>
                  <a:srgbClr val="000000"/>
                </a:solidFill>
              </a:rPr>
              <a:t>meer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melkkoeien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gehakt</a:t>
            </a:r>
            <a:r>
              <a:rPr lang="en-US" sz="2400" dirty="0" smtClean="0">
                <a:solidFill>
                  <a:srgbClr val="000000"/>
                </a:solidFill>
              </a:rPr>
              <a:t> – 19 kg </a:t>
            </a:r>
            <a:r>
              <a:rPr lang="en-US" sz="2400" dirty="0" err="1" smtClean="0">
                <a:solidFill>
                  <a:srgbClr val="000000"/>
                </a:solidFill>
              </a:rPr>
              <a:t>voer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Kipen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ei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err="1">
                <a:solidFill>
                  <a:srgbClr val="000000"/>
                </a:solidFill>
              </a:rPr>
              <a:t>laagste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milieubelasting</a:t>
            </a:r>
            <a:r>
              <a:rPr lang="en-US" sz="2400" dirty="0" smtClean="0">
                <a:solidFill>
                  <a:srgbClr val="000000"/>
                </a:solidFill>
              </a:rPr>
              <a:t> (2 kg </a:t>
            </a:r>
            <a:r>
              <a:rPr lang="en-US" sz="2400" dirty="0" err="1" smtClean="0">
                <a:solidFill>
                  <a:srgbClr val="000000"/>
                </a:solidFill>
              </a:rPr>
              <a:t>voer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  <a:p>
            <a:pPr marL="800100" lvl="1" indent="-342900" algn="l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Dilemma: </a:t>
            </a:r>
            <a:r>
              <a:rPr lang="en-US" sz="2000" dirty="0" err="1">
                <a:solidFill>
                  <a:srgbClr val="000000"/>
                </a:solidFill>
              </a:rPr>
              <a:t>plofkip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allerlaagste</a:t>
            </a:r>
            <a:r>
              <a:rPr lang="en-US" sz="2000" dirty="0">
                <a:solidFill>
                  <a:srgbClr val="000000"/>
                </a:solidFill>
              </a:rPr>
              <a:t> impact op milieu,  lager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biokip</a:t>
            </a:r>
            <a:r>
              <a:rPr lang="en-US" sz="2000" dirty="0" smtClean="0">
                <a:solidFill>
                  <a:srgbClr val="000000"/>
                </a:solidFill>
              </a:rPr>
              <a:t>!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Vleesvervangers</a:t>
            </a:r>
            <a:r>
              <a:rPr lang="en-US" sz="2400" dirty="0" smtClean="0">
                <a:solidFill>
                  <a:srgbClr val="000000"/>
                </a:solidFill>
              </a:rPr>
              <a:t> van </a:t>
            </a:r>
            <a:r>
              <a:rPr lang="en-US" sz="2400" dirty="0" err="1" smtClean="0">
                <a:solidFill>
                  <a:srgbClr val="000000"/>
                </a:solidFill>
              </a:rPr>
              <a:t>zuivel</a:t>
            </a:r>
            <a:r>
              <a:rPr lang="en-US" sz="2400" dirty="0" smtClean="0">
                <a:solidFill>
                  <a:srgbClr val="000000"/>
                </a:solidFill>
              </a:rPr>
              <a:t> net </a:t>
            </a:r>
            <a:r>
              <a:rPr lang="en-US" sz="2400" dirty="0" err="1" smtClean="0">
                <a:solidFill>
                  <a:srgbClr val="000000"/>
                </a:solidFill>
              </a:rPr>
              <a:t>zo</a:t>
            </a:r>
            <a:r>
              <a:rPr lang="en-US" sz="2400" dirty="0" smtClean="0">
                <a:solidFill>
                  <a:srgbClr val="000000"/>
                </a:solidFill>
              </a:rPr>
              <a:t>! 1 kg </a:t>
            </a:r>
            <a:r>
              <a:rPr lang="en-US" sz="2400" dirty="0" err="1" smtClean="0">
                <a:solidFill>
                  <a:srgbClr val="000000"/>
                </a:solidFill>
              </a:rPr>
              <a:t>kaas</a:t>
            </a:r>
            <a:r>
              <a:rPr lang="en-US" sz="2400" dirty="0" smtClean="0">
                <a:solidFill>
                  <a:srgbClr val="000000"/>
                </a:solidFill>
              </a:rPr>
              <a:t> = 8 l </a:t>
            </a:r>
            <a:r>
              <a:rPr lang="en-US" sz="2400" dirty="0" err="1" smtClean="0">
                <a:solidFill>
                  <a:srgbClr val="000000"/>
                </a:solidFill>
              </a:rPr>
              <a:t>volle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melk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Plantaardie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eiwitteng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verreweg</a:t>
            </a:r>
            <a:r>
              <a:rPr lang="en-US" sz="2400" dirty="0" smtClean="0">
                <a:solidFill>
                  <a:srgbClr val="000000"/>
                </a:solidFill>
              </a:rPr>
              <a:t> het best!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 algn="l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1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-56256" y="-166778"/>
            <a:ext cx="11342525" cy="70890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401" y="254000"/>
            <a:ext cx="41529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3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-56256" y="-166778"/>
            <a:ext cx="11342525" cy="708907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88291" y="635037"/>
            <a:ext cx="7984187" cy="5113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VIS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Overbevissing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bijvangst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beschadiging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natuur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Sommige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soorten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nooit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eten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blauwvintonijn</a:t>
            </a:r>
            <a:r>
              <a:rPr lang="en-US" sz="2400" dirty="0" smtClean="0">
                <a:solidFill>
                  <a:srgbClr val="000000"/>
                </a:solidFill>
              </a:rPr>
              <a:t>, paling)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Afhankelijk</a:t>
            </a:r>
            <a:r>
              <a:rPr lang="en-US" sz="2400" dirty="0" smtClean="0">
                <a:solidFill>
                  <a:srgbClr val="000000"/>
                </a:solidFill>
              </a:rPr>
              <a:t> van de </a:t>
            </a:r>
            <a:r>
              <a:rPr lang="en-US" sz="2400" b="1" dirty="0" err="1" smtClean="0">
                <a:solidFill>
                  <a:srgbClr val="000000"/>
                </a:solidFill>
              </a:rPr>
              <a:t>locatie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van </a:t>
            </a:r>
            <a:r>
              <a:rPr lang="en-US" sz="2400" dirty="0" err="1" smtClean="0">
                <a:solidFill>
                  <a:srgbClr val="000000"/>
                </a:solidFill>
              </a:rPr>
              <a:t>visvangst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Afhankelijk</a:t>
            </a:r>
            <a:r>
              <a:rPr lang="en-US" sz="2400" dirty="0" smtClean="0">
                <a:solidFill>
                  <a:srgbClr val="000000"/>
                </a:solidFill>
              </a:rPr>
              <a:t> van de </a:t>
            </a:r>
            <a:r>
              <a:rPr lang="en-US" sz="2400" b="1" dirty="0" err="1" smtClean="0">
                <a:solidFill>
                  <a:srgbClr val="000000"/>
                </a:solidFill>
              </a:rPr>
              <a:t>methode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van </a:t>
            </a:r>
            <a:r>
              <a:rPr lang="en-US" sz="2400" dirty="0" err="1" smtClean="0">
                <a:solidFill>
                  <a:srgbClr val="000000"/>
                </a:solidFill>
              </a:rPr>
              <a:t>visvangst</a:t>
            </a:r>
            <a:r>
              <a:rPr lang="en-US" sz="2400" dirty="0" smtClean="0">
                <a:solidFill>
                  <a:srgbClr val="000000"/>
                </a:solidFill>
              </a:rPr>
              <a:t> of </a:t>
            </a:r>
            <a:r>
              <a:rPr lang="en-US" sz="2400" dirty="0" err="1" smtClean="0">
                <a:solidFill>
                  <a:srgbClr val="000000"/>
                </a:solidFill>
              </a:rPr>
              <a:t>kweek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</a:rPr>
              <a:t>Kweek</a:t>
            </a:r>
            <a:r>
              <a:rPr lang="en-US" sz="2400" dirty="0" smtClean="0">
                <a:solidFill>
                  <a:srgbClr val="000000"/>
                </a:solidFill>
              </a:rPr>
              <a:t> is </a:t>
            </a:r>
            <a:r>
              <a:rPr lang="en-US" sz="2400" dirty="0" err="1" smtClean="0">
                <a:solidFill>
                  <a:srgbClr val="000000"/>
                </a:solidFill>
              </a:rPr>
              <a:t>niet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altijd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beter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vangen</a:t>
            </a:r>
            <a:r>
              <a:rPr lang="en-US" sz="2400" dirty="0" smtClean="0">
                <a:solidFill>
                  <a:srgbClr val="000000"/>
                </a:solidFill>
              </a:rPr>
              <a:t>!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</a:rPr>
              <a:t>Bijv</a:t>
            </a:r>
            <a:r>
              <a:rPr lang="en-US" sz="2400" dirty="0" smtClean="0">
                <a:solidFill>
                  <a:srgbClr val="000000"/>
                </a:solidFill>
              </a:rPr>
              <a:t> 1 kilo </a:t>
            </a:r>
            <a:r>
              <a:rPr lang="en-US" sz="2400" dirty="0" err="1" smtClean="0">
                <a:solidFill>
                  <a:srgbClr val="000000"/>
                </a:solidFill>
              </a:rPr>
              <a:t>kweekzalm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eet</a:t>
            </a:r>
            <a:r>
              <a:rPr lang="en-US" sz="2400" dirty="0" smtClean="0">
                <a:solidFill>
                  <a:srgbClr val="000000"/>
                </a:solidFill>
              </a:rPr>
              <a:t> 3 kilo </a:t>
            </a:r>
            <a:r>
              <a:rPr lang="en-US" sz="2400" dirty="0" err="1" smtClean="0">
                <a:solidFill>
                  <a:srgbClr val="000000"/>
                </a:solidFill>
              </a:rPr>
              <a:t>wilde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vis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Diepgevroren</a:t>
            </a:r>
            <a:r>
              <a:rPr lang="en-US" sz="2400" dirty="0" smtClean="0">
                <a:solidFill>
                  <a:srgbClr val="000000"/>
                </a:solidFill>
              </a:rPr>
              <a:t> minder CO2 </a:t>
            </a:r>
            <a:r>
              <a:rPr lang="en-US" sz="2400" dirty="0" err="1" smtClean="0">
                <a:solidFill>
                  <a:srgbClr val="000000"/>
                </a:solidFill>
              </a:rPr>
              <a:t>uitstoot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dan</a:t>
            </a:r>
            <a:r>
              <a:rPr lang="en-US" sz="2400" dirty="0" smtClean="0">
                <a:solidFill>
                  <a:srgbClr val="000000"/>
                </a:solidFill>
              </a:rPr>
              <a:t> verse </a:t>
            </a:r>
            <a:r>
              <a:rPr lang="en-US" sz="2400" dirty="0" err="1" smtClean="0">
                <a:solidFill>
                  <a:srgbClr val="000000"/>
                </a:solidFill>
              </a:rPr>
              <a:t>vis</a:t>
            </a:r>
            <a:r>
              <a:rPr lang="en-US" sz="2400" dirty="0" smtClean="0">
                <a:solidFill>
                  <a:srgbClr val="000000"/>
                </a:solidFill>
              </a:rPr>
              <a:t> (v </a:t>
            </a:r>
            <a:r>
              <a:rPr lang="en-US" sz="2400" dirty="0" err="1" smtClean="0">
                <a:solidFill>
                  <a:srgbClr val="000000"/>
                </a:solidFill>
              </a:rPr>
              <a:t>afstand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Ook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vis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heeft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seizoen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/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9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-56256" y="-166778"/>
            <a:ext cx="11342525" cy="708907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88292" y="635038"/>
            <a:ext cx="7452214" cy="4679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 smtClean="0">
                <a:solidFill>
                  <a:schemeClr val="tx1"/>
                </a:solidFill>
              </a:rPr>
              <a:t>Dolfijnvriendelijk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endParaRPr lang="en-US" sz="2800" dirty="0" smtClean="0"/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2 </a:t>
            </a:r>
            <a:r>
              <a:rPr lang="en-US" sz="2400" dirty="0" err="1" smtClean="0">
                <a:solidFill>
                  <a:srgbClr val="000000"/>
                </a:solidFill>
              </a:rPr>
              <a:t>soorten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tonijn</a:t>
            </a:r>
            <a:r>
              <a:rPr lang="en-US" sz="2400" dirty="0" smtClean="0">
                <a:solidFill>
                  <a:srgbClr val="000000"/>
                </a:solidFill>
              </a:rPr>
              <a:t>: Skipjack &amp; </a:t>
            </a:r>
            <a:r>
              <a:rPr lang="en-US" sz="2400" dirty="0" err="1" smtClean="0">
                <a:solidFill>
                  <a:srgbClr val="000000"/>
                </a:solidFill>
              </a:rPr>
              <a:t>Geelvin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Skipjack </a:t>
            </a:r>
            <a:r>
              <a:rPr lang="en-US" sz="2400" dirty="0" err="1" smtClean="0">
                <a:solidFill>
                  <a:srgbClr val="000000"/>
                </a:solidFill>
              </a:rPr>
              <a:t>zwemt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zonder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dolfijnen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/>
            <a:endParaRPr lang="en-US" sz="2400" dirty="0" smtClean="0">
              <a:solidFill>
                <a:srgbClr val="000000"/>
              </a:solidFill>
            </a:endParaRPr>
          </a:p>
          <a:p>
            <a:pPr algn="l"/>
            <a:r>
              <a:rPr lang="en-US" sz="2400" dirty="0" err="1" smtClean="0">
                <a:solidFill>
                  <a:srgbClr val="000000"/>
                </a:solidFill>
              </a:rPr>
              <a:t>Geen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controle</a:t>
            </a:r>
            <a:r>
              <a:rPr lang="en-US" sz="2400" dirty="0" smtClean="0">
                <a:solidFill>
                  <a:srgbClr val="000000"/>
                </a:solidFill>
              </a:rPr>
              <a:t> door </a:t>
            </a:r>
            <a:r>
              <a:rPr lang="en-US" sz="2400" dirty="0" err="1" smtClean="0">
                <a:solidFill>
                  <a:srgbClr val="000000"/>
                </a:solidFill>
              </a:rPr>
              <a:t>onafhankelijke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partij</a:t>
            </a:r>
            <a:endParaRPr lang="en-US" sz="2400" dirty="0" smtClean="0">
              <a:solidFill>
                <a:srgbClr val="000000"/>
              </a:solidFill>
            </a:endParaRPr>
          </a:p>
          <a:p>
            <a:pPr algn="l"/>
            <a:r>
              <a:rPr lang="en-US" sz="2400" dirty="0" err="1" smtClean="0">
                <a:solidFill>
                  <a:srgbClr val="000000"/>
                </a:solidFill>
              </a:rPr>
              <a:t>Producenten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mogen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zelf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kiezen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voor</a:t>
            </a:r>
            <a:r>
              <a:rPr lang="en-US" sz="2400" dirty="0" smtClean="0">
                <a:solidFill>
                  <a:srgbClr val="000000"/>
                </a:solidFill>
              </a:rPr>
              <a:t> logo</a:t>
            </a:r>
          </a:p>
          <a:p>
            <a:pPr algn="l"/>
            <a:endParaRPr lang="en-US" sz="2800" dirty="0" smtClean="0">
              <a:solidFill>
                <a:srgbClr val="000000"/>
              </a:solidFill>
            </a:endParaRPr>
          </a:p>
          <a:p>
            <a:pPr algn="l"/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126" t="14953" r="14502" b="17459"/>
          <a:stretch/>
        </p:blipFill>
        <p:spPr>
          <a:xfrm>
            <a:off x="4444592" y="284097"/>
            <a:ext cx="1938245" cy="1888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8119" y="5548235"/>
            <a:ext cx="269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Onbetrouwbaar</a:t>
            </a:r>
            <a:r>
              <a:rPr lang="en-US" sz="2800" b="1" dirty="0" smtClean="0"/>
              <a:t>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9252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-56256" y="-166778"/>
            <a:ext cx="11342525" cy="708907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88291" y="635038"/>
            <a:ext cx="7984187" cy="3826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FAIR TRADE</a:t>
            </a:r>
          </a:p>
          <a:p>
            <a:pPr algn="l"/>
            <a:endParaRPr lang="en-US" sz="11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Geen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kinderarbeid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Geen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slavernij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Kostendekkende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prijs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Toegang</a:t>
            </a:r>
            <a:r>
              <a:rPr lang="en-US" sz="2400" dirty="0" smtClean="0">
                <a:solidFill>
                  <a:schemeClr val="tx1"/>
                </a:solidFill>
              </a:rPr>
              <a:t> tot de (NL) </a:t>
            </a:r>
            <a:r>
              <a:rPr lang="en-US" sz="2400" dirty="0" err="1" smtClean="0">
                <a:solidFill>
                  <a:schemeClr val="tx1"/>
                </a:solidFill>
              </a:rPr>
              <a:t>markt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Hogere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inkomsten</a:t>
            </a:r>
            <a:r>
              <a:rPr lang="en-US" sz="2400" dirty="0" smtClean="0">
                <a:solidFill>
                  <a:schemeClr val="tx1"/>
                </a:solidFill>
              </a:rPr>
              <a:t> = </a:t>
            </a:r>
            <a:r>
              <a:rPr lang="en-US" sz="2400" dirty="0" err="1" smtClean="0">
                <a:solidFill>
                  <a:schemeClr val="tx1"/>
                </a:solidFill>
              </a:rPr>
              <a:t>investeren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Medewerkers</a:t>
            </a:r>
            <a:r>
              <a:rPr lang="en-US" sz="2000" dirty="0" smtClean="0">
                <a:solidFill>
                  <a:schemeClr val="tx1"/>
                </a:solidFill>
              </a:rPr>
              <a:t>, milieu, </a:t>
            </a:r>
            <a:r>
              <a:rPr lang="en-US" sz="2000" dirty="0" err="1" smtClean="0">
                <a:solidFill>
                  <a:schemeClr val="tx1"/>
                </a:solidFill>
              </a:rPr>
              <a:t>onderwijs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gemeenschap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algn="l"/>
            <a:endParaRPr lang="en-US" sz="2400" dirty="0" smtClean="0">
              <a:solidFill>
                <a:srgbClr val="000000"/>
              </a:solidFill>
            </a:endParaRPr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5957" y="4461982"/>
            <a:ext cx="629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Biologisch</a:t>
            </a:r>
            <a:r>
              <a:rPr lang="en-US" sz="2400" dirty="0" smtClean="0"/>
              <a:t> </a:t>
            </a:r>
            <a:r>
              <a:rPr lang="en-US" sz="2400" dirty="0" err="1" smtClean="0"/>
              <a:t>vaak</a:t>
            </a:r>
            <a:r>
              <a:rPr lang="en-US" sz="2400" dirty="0" smtClean="0"/>
              <a:t> fair trade, maar </a:t>
            </a:r>
            <a:r>
              <a:rPr lang="en-US" sz="2400" dirty="0" err="1" smtClean="0"/>
              <a:t>geen</a:t>
            </a:r>
            <a:r>
              <a:rPr lang="en-US" sz="2400" dirty="0" smtClean="0"/>
              <a:t> </a:t>
            </a:r>
            <a:r>
              <a:rPr lang="en-US" sz="2400" dirty="0" err="1" smtClean="0"/>
              <a:t>garantie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189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6000"/>
          </a:blip>
          <a:stretch>
            <a:fillRect/>
          </a:stretch>
        </p:blipFill>
        <p:spPr>
          <a:xfrm>
            <a:off x="-56256" y="-166778"/>
            <a:ext cx="11342525" cy="708907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88291" y="635037"/>
            <a:ext cx="7984187" cy="5113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TROPISCHE PRODUCTEN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Ontbossing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 (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monoculturen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)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verlies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biodiversiteit</a:t>
            </a:r>
            <a:endParaRPr lang="en-US" sz="2400" dirty="0" smtClean="0">
              <a:solidFill>
                <a:srgbClr val="000000"/>
              </a:solidFill>
              <a:sym typeface="Wingdings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Verdroging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en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erosie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ivm</a:t>
            </a:r>
            <a:r>
              <a:rPr lang="en-US" sz="24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sym typeface="Wingdings"/>
              </a:rPr>
              <a:t>irrigatie</a:t>
            </a:r>
            <a:endParaRPr lang="en-US" sz="2400" dirty="0" smtClean="0">
              <a:solidFill>
                <a:srgbClr val="000000"/>
              </a:solidFill>
              <a:sym typeface="Wingdings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Niet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altijd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eerlijke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handel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0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903</Words>
  <Application>Microsoft Macintosh PowerPoint</Application>
  <PresentationFormat>On-screen Show (4:3)</PresentationFormat>
  <Paragraphs>176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Check je boodschappenmand  NWT-Conferentie Basisonderwijs 2016, BiologiePlus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Willemse</dc:creator>
  <cp:lastModifiedBy>Jesse Willemse</cp:lastModifiedBy>
  <cp:revision>27</cp:revision>
  <dcterms:created xsi:type="dcterms:W3CDTF">2016-11-16T19:55:53Z</dcterms:created>
  <dcterms:modified xsi:type="dcterms:W3CDTF">2016-12-08T11:14:10Z</dcterms:modified>
</cp:coreProperties>
</file>